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15"/>
  </p:notesMasterIdLst>
  <p:sldIdLst>
    <p:sldId id="273" r:id="rId11"/>
    <p:sldId id="270" r:id="rId12"/>
    <p:sldId id="400" r:id="rId13"/>
    <p:sldId id="399" r:id="rId14"/>
    <p:sldId id="505" r:id="rId16"/>
    <p:sldId id="506" r:id="rId17"/>
    <p:sldId id="537" r:id="rId18"/>
    <p:sldId id="536" r:id="rId19"/>
    <p:sldId id="598" r:id="rId20"/>
    <p:sldId id="388" r:id="rId21"/>
    <p:sldId id="618" r:id="rId22"/>
    <p:sldId id="401" r:id="rId23"/>
    <p:sldId id="568" r:id="rId24"/>
    <p:sldId id="396" r:id="rId25"/>
    <p:sldId id="569" r:id="rId26"/>
    <p:sldId id="338" r:id="rId27"/>
    <p:sldId id="339" r:id="rId28"/>
    <p:sldId id="587" r:id="rId29"/>
    <p:sldId id="578" r:id="rId30"/>
    <p:sldId id="579" r:id="rId31"/>
    <p:sldId id="580" r:id="rId32"/>
    <p:sldId id="402" r:id="rId33"/>
    <p:sldId id="323" r:id="rId34"/>
    <p:sldId id="619" r:id="rId35"/>
    <p:sldId id="620" r:id="rId36"/>
    <p:sldId id="327" r:id="rId37"/>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090"/>
        <p:guide pos="2947"/>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notesMaster" Target="notesMasters/notesMaster1.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58372"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58373"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p:cNvSpPr>
          <p:nvPr>
            <p:ph type="sldImg"/>
          </p:nvPr>
        </p:nvSpPr>
        <p:spPr/>
      </p:sp>
      <p:sp>
        <p:nvSpPr>
          <p:cNvPr id="81922"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81923"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p:cNvSpPr>
          <p:nvPr>
            <p:ph type="sldImg"/>
          </p:nvPr>
        </p:nvSpPr>
        <p:spPr/>
      </p:sp>
      <p:sp>
        <p:nvSpPr>
          <p:cNvPr id="79874"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79875"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p:cNvSpPr>
          <p:nvPr>
            <p:ph type="sldImg"/>
          </p:nvPr>
        </p:nvSpPr>
        <p:spPr/>
      </p:sp>
      <p:sp>
        <p:nvSpPr>
          <p:cNvPr id="99330"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99331"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137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137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137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137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137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p:cNvSpPr>
          <p:nvPr>
            <p:ph type="sldImg"/>
          </p:nvPr>
        </p:nvSpPr>
        <p:spPr/>
      </p:sp>
      <p:sp>
        <p:nvSpPr>
          <p:cNvPr id="10649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649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p:cNvSpPr>
          <p:nvPr>
            <p:ph type="sldImg"/>
          </p:nvPr>
        </p:nvSpPr>
        <p:spPr/>
      </p:sp>
      <p:sp>
        <p:nvSpPr>
          <p:cNvPr id="10649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649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幻灯片图像占位符 1"/>
          <p:cNvSpPr>
            <a:spLocks noGrp="1" noRot="1" noChangeAspect="1"/>
          </p:cNvSpPr>
          <p:nvPr>
            <p:ph type="sldImg"/>
          </p:nvPr>
        </p:nvSpPr>
        <p:spPr/>
      </p:sp>
      <p:sp>
        <p:nvSpPr>
          <p:cNvPr id="10649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649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幻灯片图像占位符 1"/>
          <p:cNvSpPr>
            <a:spLocks noGrp="1" noRot="1" noChangeAspect="1"/>
          </p:cNvSpPr>
          <p:nvPr>
            <p:ph type="sldImg"/>
          </p:nvPr>
        </p:nvSpPr>
        <p:spPr/>
      </p:sp>
      <p:sp>
        <p:nvSpPr>
          <p:cNvPr id="108546"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108547"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p:cNvSpPr>
          <p:nvPr>
            <p:ph type="sldImg"/>
          </p:nvPr>
        </p:nvSpPr>
        <p:spPr/>
      </p:sp>
      <p:sp>
        <p:nvSpPr>
          <p:cNvPr id="77826"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77827"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p:cNvSpPr>
          <p:nvPr>
            <p:ph type="sldImg"/>
          </p:nvPr>
        </p:nvSpPr>
        <p:spPr/>
      </p:sp>
      <p:sp>
        <p:nvSpPr>
          <p:cNvPr id="77826"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77827"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7587"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65539"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u="none" baseline="0">
                <a:latin typeface="Calibri" panose="020F0502020204030204" charset="0"/>
                <a:ea typeface="宋体" panose="02010600030101010101" pitchFamily="2" charset="-122"/>
              </a:rPr>
            </a:fld>
            <a:endParaRPr lang="zh-CN" altLang="en-US" sz="1200" u="none" baseline="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p:cNvSpPr>
          <p:nvPr>
            <p:ph type="sldImg"/>
          </p:nvPr>
        </p:nvSpPr>
        <p:spPr/>
      </p:sp>
      <p:sp>
        <p:nvSpPr>
          <p:cNvPr id="79874" name="备注占位符 2"/>
          <p:cNvSpPr>
            <a:spLocks noGrp="1"/>
          </p:cNvSpPr>
          <p:nvPr>
            <p:ph type="body"/>
          </p:nvPr>
        </p:nvSpPr>
        <p:spPr/>
        <p:txBody>
          <a:bodyPr lIns="91440" tIns="45720" rIns="91440" bIns="45720" anchor="t" anchorCtr="0"/>
          <a:p>
            <a:pPr lvl="0"/>
            <a:r>
              <a:rPr lang="zh-CN" altLang="en-US"/>
              <a:t>www.515ppt.com</a:t>
            </a:r>
            <a:endParaRPr lang="zh-CN" altLang="en-US"/>
          </a:p>
        </p:txBody>
      </p:sp>
      <p:sp>
        <p:nvSpPr>
          <p:cNvPr id="79875" name="灯片编号占位符 3"/>
          <p:cNvSpPr>
            <a:spLocks noGrp="1"/>
          </p:cNvSpPr>
          <p:nvPr>
            <p:ph type="sldNum" sz="quarter"/>
          </p:nvPr>
        </p:nvSpPr>
        <p:spPr>
          <a:xfrm>
            <a:off x="4024313" y="9720263"/>
            <a:ext cx="3078162" cy="514350"/>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15362"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18434"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19458"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3" name="页脚占位符 2"/>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4" name="灯片编号占位符 3"/>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24578"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27650"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33794"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43010"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52226"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55298" name="Picture 4"/>
          <p:cNvPicPr>
            <a:picLocks noChangeAspect="1"/>
          </p:cNvPicPr>
          <p:nvPr/>
        </p:nvPicPr>
        <p:blipFill>
          <a:blip r:embed="rId2"/>
          <a:stretch>
            <a:fillRect/>
          </a:stretch>
        </p:blipFill>
        <p:spPr>
          <a:xfrm>
            <a:off x="0" y="-14287"/>
            <a:ext cx="12228513"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defRPr kern="1200">
                <a:solidFill>
                  <a:schemeClr val="tx1"/>
                </a:solidFill>
              </a:defRPr>
            </a:lvl1pPr>
          </a:lstStyle>
          <a:p>
            <a:pPr lvl="0" fontAlgn="base"/>
            <a:r>
              <a:rPr lang="zh-CN" altLang="en-US" strike="noStrike" noProof="1"/>
              <a:t>单击此处编辑母版标题样式</a:t>
            </a:r>
            <a:endParaRPr lang="zh-CN" altLang="en-US" strike="noStrike" noProof="1"/>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None/>
              <a:defRPr kern="1200">
                <a:solidFill>
                  <a:schemeClr val="tx1"/>
                </a:solidFill>
              </a:defRPr>
            </a:lvl1pPr>
            <a:lvl2pPr marL="457200" lvl="1" indent="-457200" algn="ctr">
              <a:buNone/>
              <a:defRPr kern="1200">
                <a:solidFill>
                  <a:schemeClr val="tx1"/>
                </a:solidFill>
              </a:defRPr>
            </a:lvl2pPr>
            <a:lvl3pPr marL="914400" lvl="2" indent="-914400" algn="ctr">
              <a:buNone/>
              <a:defRPr kern="1200">
                <a:solidFill>
                  <a:schemeClr val="tx1"/>
                </a:solidFill>
              </a:defRPr>
            </a:lvl3pPr>
            <a:lvl4pPr marL="1371600" lvl="3" indent="-1371600" algn="ctr">
              <a:buNone/>
              <a:defRPr kern="1200">
                <a:solidFill>
                  <a:schemeClr val="tx1"/>
                </a:solidFill>
              </a:defRPr>
            </a:lvl4pPr>
            <a:lvl5pPr marL="1828800" lvl="4" indent="-1828800" algn="ctr">
              <a:buNone/>
              <a:defRPr kern="1200">
                <a:solidFill>
                  <a:schemeClr val="tx1"/>
                </a:solidFill>
              </a:defRPr>
            </a:lvl5pPr>
          </a:lstStyle>
          <a:p>
            <a:pPr lvl="0" fontAlgn="base"/>
            <a:r>
              <a:rPr lang="zh-CN" altLang="en-US" strike="noStrike" noProof="1"/>
              <a:t>单击此处编辑母版副标题样式</a:t>
            </a:r>
            <a:endParaRPr lang="zh-CN" altLang="en-US" strike="noStrike" noProof="1"/>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p>
            <a:pPr fontAlgn="auto"/>
            <a:endParaRPr lang="zh-CN" altLang="en-US" strike="noStrike" noProof="1"/>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174750"/>
            <a:ext cx="5376672"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245225"/>
            <a:ext cx="2844800" cy="476250"/>
          </a:xfrm>
          <a:prstGeom prst="rect">
            <a:avLst/>
          </a:prstGeom>
          <a:noFill/>
          <a:ln w="9525">
            <a:noFill/>
          </a:ln>
        </p:spPr>
        <p:txBody>
          <a:bodyPr/>
          <a:lstStyle/>
          <a:p>
            <a:pPr lvl="0" fontAlgn="base"/>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w="9525">
            <a:noFill/>
          </a:ln>
        </p:spPr>
        <p:txBody>
          <a:bodyPr/>
          <a:lstStyle/>
          <a:p>
            <a:pPr lvl="0" fontAlgn="base"/>
            <a:endParaRPr lang="zh-CN"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w="9525">
            <a:noFill/>
          </a:ln>
        </p:spPr>
        <p:txBody>
          <a:bodyPr/>
          <a:lstStyle/>
          <a:p>
            <a:pPr lvl="0" fontAlgn="base"/>
            <a:fld id="{9A0DB2DC-4C9A-4742-B13C-FB6460FD3503}" type="slidenum">
              <a:rPr lang="zh-CN" strike="noStrike" noProof="1">
                <a:latin typeface="Calibri" panose="020F0502020204030204" charset="0"/>
                <a:ea typeface="宋体" panose="02010600030101010101" pitchFamily="2" charset="-122"/>
                <a:cs typeface="+mn-ea"/>
              </a:rPr>
            </a:fld>
            <a:endParaRPr lang="zh-CN" strike="noStrike" noProof="1"/>
          </a:p>
        </p:txBody>
      </p:sp>
    </p:spTree>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90500"/>
            <a:ext cx="8070573" cy="59372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2.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2.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2.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2.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2.jpe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1028"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2051"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2052"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defRPr/>
            </a:pPr>
            <a:fld id="{FAE80F81-8F18-45BB-BACE-9380F5816CDA}" type="slidenum">
              <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3075"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3076"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4098"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4099"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4100"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122"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5123"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5124"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7170"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7171"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7172"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42"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43"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10244"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3314"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3315"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13316"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4338"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4339" name="标题 1026"/>
          <p:cNvSpPr>
            <a:spLocks noGrp="1"/>
          </p:cNvSpPr>
          <p:nvPr>
            <p:ph type="title"/>
          </p:nvPr>
        </p:nvSpPr>
        <p:spPr>
          <a:xfrm>
            <a:off x="609600" y="190500"/>
            <a:ext cx="10972800" cy="582613"/>
          </a:xfrm>
          <a:prstGeom prst="rect">
            <a:avLst/>
          </a:prstGeom>
          <a:noFill/>
          <a:ln w="9525">
            <a:noFill/>
          </a:ln>
        </p:spPr>
        <p:txBody>
          <a:bodyPr anchor="ctr" anchorCtr="0"/>
          <a:p>
            <a:pPr lvl="0"/>
            <a:r>
              <a:rPr lang="zh-CN" altLang="en-US"/>
              <a:t>单击此处编辑母版标题样式</a:t>
            </a:r>
            <a:endParaRPr lang="zh-CN" altLang="en-US"/>
          </a:p>
        </p:txBody>
      </p:sp>
      <p:sp>
        <p:nvSpPr>
          <p:cNvPr id="14340" name="文本占位符 1027"/>
          <p:cNvSpPr>
            <a:spLocks noGrp="1"/>
          </p:cNvSpPr>
          <p:nvPr>
            <p:ph type="body"/>
          </p:nvPr>
        </p:nvSpPr>
        <p:spPr>
          <a:xfrm>
            <a:off x="609600" y="1174750"/>
            <a:ext cx="10972800" cy="4953000"/>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fontAlgn="auto"/>
            <a:endParaRPr lang="zh-CN" altLang="en-US" strike="noStrike" noProof="1"/>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6.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7.xml"/><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9.xml"/><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8.xml"/><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90.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5.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3"/>
          <p:cNvSpPr>
            <a:spLocks noGrp="1"/>
          </p:cNvSpPr>
          <p:nvPr>
            <p:ph type="ctrTitle"/>
          </p:nvPr>
        </p:nvSpPr>
        <p:spPr>
          <a:xfrm>
            <a:off x="926465" y="2108835"/>
            <a:ext cx="8180705" cy="829310"/>
          </a:xfrm>
        </p:spPr>
        <p:txBody>
          <a:bodyPr lIns="91440" tIns="45720" rIns="91440" bIns="45720" anchor="b" anchorCtr="0"/>
          <a:p>
            <a:pPr algn="ctr" defTabSz="914400">
              <a:buClrTx/>
              <a:buSzTx/>
              <a:buFontTx/>
              <a:buNone/>
            </a:pPr>
            <a:r>
              <a:rPr lang="zh-CN" altLang="en-US" sz="4000" b="1" kern="1200" baseline="0">
                <a:solidFill>
                  <a:srgbClr val="FF0000"/>
                </a:solidFill>
                <a:latin typeface="华文中宋" charset="-122"/>
                <a:ea typeface="华文中宋" charset="-122"/>
                <a:cs typeface="+mj-cs"/>
                <a:sym typeface="宋体" panose="02010600030101010101" pitchFamily="2" charset="-122"/>
              </a:rPr>
              <a:t>兜底保障政策解读</a:t>
            </a:r>
            <a:endParaRPr lang="zh-CN" altLang="en-US" sz="4000" b="1" kern="1200" baseline="0">
              <a:solidFill>
                <a:srgbClr val="FF0000"/>
              </a:solidFill>
              <a:latin typeface="华文中宋" charset="-122"/>
              <a:ea typeface="华文中宋" charset="-122"/>
              <a:cs typeface="+mj-cs"/>
              <a:sym typeface="宋体" panose="02010600030101010101" pitchFamily="2" charset="-122"/>
            </a:endParaRPr>
          </a:p>
        </p:txBody>
      </p:sp>
      <p:sp>
        <p:nvSpPr>
          <p:cNvPr id="59394" name="副标题 4"/>
          <p:cNvSpPr>
            <a:spLocks noGrp="1"/>
          </p:cNvSpPr>
          <p:nvPr>
            <p:ph type="subTitle" idx="1"/>
          </p:nvPr>
        </p:nvSpPr>
        <p:spPr>
          <a:xfrm>
            <a:off x="3805555" y="4236720"/>
            <a:ext cx="3533775" cy="641350"/>
          </a:xfrm>
        </p:spPr>
        <p:txBody>
          <a:bodyPr anchor="t" anchorCtr="0"/>
          <a:p>
            <a:pPr defTabSz="914400">
              <a:buClr>
                <a:srgbClr val="89651A"/>
              </a:buClr>
              <a:buSzPct val="100000"/>
              <a:buFont typeface="Wingdings" panose="05000000000000000000" pitchFamily="2" charset="2"/>
            </a:pPr>
            <a:r>
              <a:rPr lang="zh-CN" altLang="en-US" sz="2800" b="1" kern="1200" baseline="0">
                <a:solidFill>
                  <a:srgbClr val="FF0000"/>
                </a:solidFill>
                <a:latin typeface="华文楷体" charset="-122"/>
                <a:ea typeface="华文楷体" charset="-122"/>
                <a:cs typeface="+mn-cs"/>
              </a:rPr>
              <a:t>龙南市民政局</a:t>
            </a:r>
            <a:endParaRPr lang="zh-CN" altLang="en-US" sz="2800" b="1" kern="1200" baseline="0">
              <a:solidFill>
                <a:srgbClr val="FF0000"/>
              </a:solidFill>
              <a:latin typeface="华文楷体" charset="-122"/>
              <a:ea typeface="华文楷体"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6562" name="组合 60"/>
          <p:cNvGrpSpPr/>
          <p:nvPr/>
        </p:nvGrpSpPr>
        <p:grpSpPr>
          <a:xfrm>
            <a:off x="0" y="9525"/>
            <a:ext cx="12060238" cy="1093788"/>
            <a:chOff x="0" y="10011"/>
            <a:chExt cx="12060187" cy="1092528"/>
          </a:xfrm>
        </p:grpSpPr>
        <p:sp>
          <p:nvSpPr>
            <p:cNvPr id="66563"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6565"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6569" name="TextBox 40"/>
          <p:cNvSpPr txBox="1"/>
          <p:nvPr/>
        </p:nvSpPr>
        <p:spPr>
          <a:xfrm>
            <a:off x="30956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7" name="文本框 6"/>
          <p:cNvSpPr txBox="1"/>
          <p:nvPr/>
        </p:nvSpPr>
        <p:spPr>
          <a:xfrm>
            <a:off x="452755" y="2587625"/>
            <a:ext cx="1302385"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申请</a:t>
            </a:r>
            <a:endParaRPr lang="zh-CN" altLang="en-US" sz="3200"/>
          </a:p>
        </p:txBody>
      </p:sp>
      <p:cxnSp>
        <p:nvCxnSpPr>
          <p:cNvPr id="8" name="直接箭头连接符 7"/>
          <p:cNvCxnSpPr/>
          <p:nvPr/>
        </p:nvCxnSpPr>
        <p:spPr>
          <a:xfrm>
            <a:off x="1850390" y="2909570"/>
            <a:ext cx="59436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780790" y="2860040"/>
            <a:ext cx="59436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502400" y="2869565"/>
            <a:ext cx="59436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502535" y="2582545"/>
            <a:ext cx="1220470"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受理</a:t>
            </a:r>
            <a:endParaRPr lang="zh-CN" altLang="en-US" sz="3200"/>
          </a:p>
        </p:txBody>
      </p:sp>
      <p:sp>
        <p:nvSpPr>
          <p:cNvPr id="13" name="文本框 12"/>
          <p:cNvSpPr txBox="1"/>
          <p:nvPr/>
        </p:nvSpPr>
        <p:spPr>
          <a:xfrm>
            <a:off x="4566285" y="2085975"/>
            <a:ext cx="1823085"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受理公示</a:t>
            </a:r>
            <a:endParaRPr lang="zh-CN" altLang="en-US" sz="3200"/>
          </a:p>
        </p:txBody>
      </p:sp>
      <p:sp>
        <p:nvSpPr>
          <p:cNvPr id="14" name="文本框 13"/>
          <p:cNvSpPr txBox="1"/>
          <p:nvPr/>
        </p:nvSpPr>
        <p:spPr>
          <a:xfrm>
            <a:off x="4533900" y="2990850"/>
            <a:ext cx="1842135"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实地调查</a:t>
            </a:r>
            <a:endParaRPr lang="zh-CN" altLang="en-US" sz="3200"/>
          </a:p>
        </p:txBody>
      </p:sp>
      <p:sp>
        <p:nvSpPr>
          <p:cNvPr id="15" name="文本框 14"/>
          <p:cNvSpPr txBox="1"/>
          <p:nvPr/>
        </p:nvSpPr>
        <p:spPr>
          <a:xfrm>
            <a:off x="7141845" y="2573020"/>
            <a:ext cx="1833880"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信息核对</a:t>
            </a:r>
            <a:endParaRPr lang="zh-CN" altLang="en-US" sz="3200"/>
          </a:p>
        </p:txBody>
      </p:sp>
      <p:sp>
        <p:nvSpPr>
          <p:cNvPr id="16" name="文本框 15"/>
          <p:cNvSpPr txBox="1"/>
          <p:nvPr/>
        </p:nvSpPr>
        <p:spPr>
          <a:xfrm>
            <a:off x="9643745" y="2563495"/>
            <a:ext cx="1814195" cy="583565"/>
          </a:xfrm>
          <a:prstGeom prst="rect">
            <a:avLst/>
          </a:prstGeom>
          <a:noFill/>
          <a:ln w="28575" cmpd="dbl">
            <a:solidFill>
              <a:schemeClr val="accent1">
                <a:shade val="50000"/>
              </a:schemeClr>
            </a:solidFill>
            <a:prstDash val="solid"/>
          </a:ln>
        </p:spPr>
        <p:txBody>
          <a:bodyPr wrap="square" rtlCol="0">
            <a:spAutoFit/>
          </a:bodyPr>
          <a:p>
            <a:pPr algn="ctr"/>
            <a:r>
              <a:rPr lang="zh-CN" altLang="en-US" sz="3200"/>
              <a:t>审核确认</a:t>
            </a:r>
            <a:endParaRPr lang="zh-CN" altLang="en-US" sz="3200"/>
          </a:p>
        </p:txBody>
      </p:sp>
      <p:cxnSp>
        <p:nvCxnSpPr>
          <p:cNvPr id="17" name="直接箭头连接符 16"/>
          <p:cNvCxnSpPr/>
          <p:nvPr/>
        </p:nvCxnSpPr>
        <p:spPr>
          <a:xfrm>
            <a:off x="9012555" y="2850515"/>
            <a:ext cx="594360"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左中括号 1"/>
          <p:cNvSpPr/>
          <p:nvPr/>
        </p:nvSpPr>
        <p:spPr>
          <a:xfrm>
            <a:off x="4432935" y="2402840"/>
            <a:ext cx="75565" cy="9525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右中括号 2"/>
          <p:cNvSpPr/>
          <p:nvPr/>
        </p:nvSpPr>
        <p:spPr>
          <a:xfrm>
            <a:off x="6401435" y="2433320"/>
            <a:ext cx="75565" cy="89217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文本框 3"/>
          <p:cNvSpPr txBox="1"/>
          <p:nvPr/>
        </p:nvSpPr>
        <p:spPr>
          <a:xfrm>
            <a:off x="719455" y="1200785"/>
            <a:ext cx="2943860" cy="583565"/>
          </a:xfrm>
          <a:prstGeom prst="rect">
            <a:avLst/>
          </a:prstGeom>
          <a:noFill/>
        </p:spPr>
        <p:txBody>
          <a:bodyPr wrap="square" rtlCol="0">
            <a:spAutoFit/>
          </a:bodyPr>
          <a:p>
            <a:r>
              <a:rPr lang="zh-CN" altLang="en-US" sz="3200">
                <a:solidFill>
                  <a:srgbClr val="FF0000"/>
                </a:solidFill>
              </a:rPr>
              <a:t>低保办理流程：</a:t>
            </a:r>
            <a:endParaRPr lang="zh-CN" altLang="en-US" sz="3200">
              <a:solidFill>
                <a:srgbClr val="FF0000"/>
              </a:solidFill>
            </a:endParaRPr>
          </a:p>
        </p:txBody>
      </p:sp>
      <p:sp>
        <p:nvSpPr>
          <p:cNvPr id="5" name="文本框 4"/>
          <p:cNvSpPr txBox="1"/>
          <p:nvPr/>
        </p:nvSpPr>
        <p:spPr>
          <a:xfrm>
            <a:off x="3780790" y="4242435"/>
            <a:ext cx="5022215" cy="368300"/>
          </a:xfrm>
          <a:prstGeom prst="rect">
            <a:avLst/>
          </a:prstGeom>
          <a:noFill/>
        </p:spPr>
        <p:txBody>
          <a:bodyPr wrap="square" rtlCol="0">
            <a:spAutoFit/>
          </a:bodyPr>
          <a:p>
            <a:r>
              <a:rPr lang="en-US" altLang="zh-CN"/>
              <a:t>16-22</a:t>
            </a:r>
            <a:r>
              <a:rPr lang="zh-CN" altLang="en-US"/>
              <a:t>个工作日内完成审核确认</a:t>
            </a:r>
            <a:endParaRPr lang="zh-CN" altLang="en-US"/>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4514" name="组合 60"/>
          <p:cNvGrpSpPr/>
          <p:nvPr/>
        </p:nvGrpSpPr>
        <p:grpSpPr>
          <a:xfrm>
            <a:off x="0" y="9525"/>
            <a:ext cx="12060238" cy="1093788"/>
            <a:chOff x="0" y="10011"/>
            <a:chExt cx="12060187" cy="1092528"/>
          </a:xfrm>
        </p:grpSpPr>
        <p:sp>
          <p:nvSpPr>
            <p:cNvPr id="64515"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4517" name="组合 63"/>
            <p:cNvGrpSpPr/>
            <p:nvPr/>
          </p:nvGrpSpPr>
          <p:grpSpPr>
            <a:xfrm>
              <a:off x="10692828" y="10011"/>
              <a:ext cx="1367359" cy="1092528"/>
              <a:chOff x="10692828" y="10011"/>
              <a:chExt cx="1367359" cy="1092528"/>
            </a:xfrm>
          </p:grpSpPr>
          <p:sp>
            <p:nvSpPr>
              <p:cNvPr id="65" name="椭圆 64"/>
              <p:cNvSpPr/>
              <p:nvPr>
                <p:custDataLst>
                  <p:tags r:id="rId1"/>
                </p:custDataLst>
              </p:nvPr>
            </p:nvSpPr>
            <p:spPr>
              <a:xfrm rot="19800000">
                <a:off x="11304911" y="175608"/>
                <a:ext cx="755276" cy="729626"/>
              </a:xfrm>
              <a:prstGeom prst="ellipse">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4521" name="TextBox 40"/>
          <p:cNvSpPr txBox="1"/>
          <p:nvPr/>
        </p:nvSpPr>
        <p:spPr>
          <a:xfrm>
            <a:off x="32861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3" name="文本框 2"/>
          <p:cNvSpPr txBox="1"/>
          <p:nvPr/>
        </p:nvSpPr>
        <p:spPr>
          <a:xfrm>
            <a:off x="1043305" y="1434465"/>
            <a:ext cx="8693785" cy="3579495"/>
          </a:xfrm>
          <a:prstGeom prst="rect">
            <a:avLst/>
          </a:prstGeom>
          <a:noFill/>
        </p:spPr>
        <p:txBody>
          <a:bodyPr wrap="square" rtlCol="0">
            <a:spAutoFit/>
          </a:bodyPr>
          <a:p>
            <a:r>
              <a:rPr lang="en-US" altLang="zh-CN" sz="3200">
                <a:solidFill>
                  <a:srgbClr val="FF0000"/>
                </a:solidFill>
              </a:rPr>
              <a:t>     </a:t>
            </a:r>
            <a:r>
              <a:rPr lang="zh-CN" altLang="en-US" sz="3200">
                <a:solidFill>
                  <a:srgbClr val="FF0000"/>
                </a:solidFill>
              </a:rPr>
              <a:t>保障标准</a:t>
            </a:r>
            <a:endParaRPr lang="zh-CN" altLang="en-US" sz="3200">
              <a:solidFill>
                <a:srgbClr val="FF0000"/>
              </a:solidFill>
            </a:endParaRPr>
          </a:p>
          <a:p>
            <a:endParaRPr lang="zh-CN" altLang="en-US" sz="2800">
              <a:solidFill>
                <a:schemeClr val="tx1"/>
              </a:solidFill>
            </a:endParaRPr>
          </a:p>
          <a:p>
            <a:pPr>
              <a:lnSpc>
                <a:spcPts val="5000"/>
              </a:lnSpc>
            </a:pPr>
            <a:r>
              <a:rPr lang="zh-CN" altLang="en-US" sz="2800">
                <a:solidFill>
                  <a:schemeClr val="tx1"/>
                </a:solidFill>
              </a:rPr>
              <a:t>农村低保：常补标准：</a:t>
            </a:r>
            <a:r>
              <a:rPr lang="en-US" altLang="zh-CN" sz="2800">
                <a:solidFill>
                  <a:schemeClr val="tx1"/>
                </a:solidFill>
              </a:rPr>
              <a:t>515</a:t>
            </a:r>
            <a:r>
              <a:rPr lang="zh-CN" altLang="en-US" sz="2800" dirty="0" smtClean="0">
                <a:solidFill>
                  <a:schemeClr val="tx1">
                    <a:lumMod val="75000"/>
                    <a:lumOff val="25000"/>
                  </a:schemeClr>
                </a:solidFill>
                <a:sym typeface="+mn-ea"/>
              </a:rPr>
              <a:t>元∕人·月，月人均补差水平</a:t>
            </a:r>
            <a:r>
              <a:rPr lang="en-US" altLang="zh-CN" sz="2800" dirty="0" smtClean="0">
                <a:solidFill>
                  <a:schemeClr val="tx1">
                    <a:lumMod val="75000"/>
                    <a:lumOff val="25000"/>
                  </a:schemeClr>
                </a:solidFill>
                <a:sym typeface="+mn-ea"/>
              </a:rPr>
              <a:t>355</a:t>
            </a:r>
            <a:r>
              <a:rPr lang="zh-CN" altLang="en-US" sz="2800" dirty="0" smtClean="0">
                <a:solidFill>
                  <a:schemeClr val="tx1">
                    <a:lumMod val="75000"/>
                    <a:lumOff val="25000"/>
                  </a:schemeClr>
                </a:solidFill>
                <a:sym typeface="+mn-ea"/>
              </a:rPr>
              <a:t>元。</a:t>
            </a:r>
            <a:endParaRPr lang="zh-CN" altLang="en-US" sz="2800" dirty="0" smtClean="0">
              <a:solidFill>
                <a:schemeClr val="tx1">
                  <a:lumMod val="75000"/>
                  <a:lumOff val="25000"/>
                </a:schemeClr>
              </a:solidFill>
              <a:sym typeface="+mn-ea"/>
            </a:endParaRPr>
          </a:p>
          <a:p>
            <a:pPr>
              <a:lnSpc>
                <a:spcPts val="5000"/>
              </a:lnSpc>
            </a:pPr>
            <a:r>
              <a:rPr lang="zh-CN" altLang="en-US" sz="2800">
                <a:solidFill>
                  <a:schemeClr val="tx1"/>
                </a:solidFill>
              </a:rPr>
              <a:t>城市低保：常补标准</a:t>
            </a:r>
            <a:r>
              <a:rPr lang="en-US" altLang="zh-CN" sz="2800">
                <a:solidFill>
                  <a:schemeClr val="tx1"/>
                </a:solidFill>
              </a:rPr>
              <a:t>765</a:t>
            </a:r>
            <a:r>
              <a:rPr lang="zh-CN" altLang="en-US" sz="2800" dirty="0" smtClean="0">
                <a:solidFill>
                  <a:schemeClr val="tx1">
                    <a:lumMod val="75000"/>
                    <a:lumOff val="25000"/>
                  </a:schemeClr>
                </a:solidFill>
                <a:sym typeface="+mn-ea"/>
              </a:rPr>
              <a:t>元∕人·月，月人均补差水平</a:t>
            </a:r>
            <a:r>
              <a:rPr lang="en-US" altLang="zh-CN" sz="2800" dirty="0" smtClean="0">
                <a:solidFill>
                  <a:schemeClr val="tx1">
                    <a:lumMod val="75000"/>
                    <a:lumOff val="25000"/>
                  </a:schemeClr>
                </a:solidFill>
                <a:sym typeface="+mn-ea"/>
              </a:rPr>
              <a:t>490</a:t>
            </a:r>
            <a:r>
              <a:rPr lang="zh-CN" altLang="en-US" sz="2800" dirty="0" smtClean="0">
                <a:solidFill>
                  <a:schemeClr val="tx1">
                    <a:lumMod val="75000"/>
                    <a:lumOff val="25000"/>
                  </a:schemeClr>
                </a:solidFill>
                <a:sym typeface="+mn-ea"/>
              </a:rPr>
              <a:t>元。</a:t>
            </a:r>
            <a:endParaRPr lang="zh-CN" altLang="en-US" sz="2800" dirty="0" smtClean="0">
              <a:solidFill>
                <a:schemeClr val="tx1">
                  <a:lumMod val="75000"/>
                  <a:lumOff val="25000"/>
                </a:schemeClr>
              </a:solidFill>
              <a:sym typeface="+mn-ea"/>
            </a:endParaRPr>
          </a:p>
        </p:txBody>
      </p:sp>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cxnSp>
        <p:nvCxnSpPr>
          <p:cNvPr id="84994" name="直接连接符 15"/>
          <p:cNvCxnSpPr/>
          <p:nvPr/>
        </p:nvCxnSpPr>
        <p:spPr>
          <a:xfrm flipH="1">
            <a:off x="3258820" y="2021205"/>
            <a:ext cx="9525" cy="2200275"/>
          </a:xfrm>
          <a:prstGeom prst="line">
            <a:avLst/>
          </a:prstGeom>
          <a:ln w="19050" cap="flat" cmpd="sng">
            <a:solidFill>
              <a:srgbClr val="EEA8B2"/>
            </a:solidFill>
            <a:prstDash val="solid"/>
            <a:miter/>
            <a:headEnd type="none" w="med" len="med"/>
            <a:tailEnd type="none" w="med" len="med"/>
          </a:ln>
        </p:spPr>
      </p:cxnSp>
      <p:sp>
        <p:nvSpPr>
          <p:cNvPr id="84995" name="文本框 17"/>
          <p:cNvSpPr txBox="1"/>
          <p:nvPr/>
        </p:nvSpPr>
        <p:spPr>
          <a:xfrm>
            <a:off x="3747135" y="2686050"/>
            <a:ext cx="5445760" cy="760095"/>
          </a:xfrm>
          <a:prstGeom prst="rect">
            <a:avLst/>
          </a:prstGeom>
          <a:noFill/>
          <a:ln w="9525">
            <a:noFill/>
          </a:ln>
        </p:spPr>
        <p:txBody>
          <a:bodyPr anchor="ctr" anchorCtr="0"/>
          <a:p>
            <a:r>
              <a:rPr lang="zh-CN" altLang="zh-CN" sz="2800" baseline="0" dirty="0">
                <a:solidFill>
                  <a:srgbClr val="D02942"/>
                </a:solidFill>
                <a:latin typeface="华文细黑" pitchFamily="2" charset="-122"/>
                <a:ea typeface="华文细黑" pitchFamily="2" charset="-122"/>
              </a:rPr>
              <a:t>特困人员救助供养</a:t>
            </a:r>
            <a:endParaRPr lang="zh-CN" altLang="zh-CN" sz="2800" baseline="0" dirty="0">
              <a:solidFill>
                <a:srgbClr val="D02942"/>
              </a:solidFill>
              <a:latin typeface="华文细黑" pitchFamily="2" charset="-122"/>
              <a:ea typeface="华文细黑" pitchFamily="2" charset="-122"/>
            </a:endParaRPr>
          </a:p>
        </p:txBody>
      </p:sp>
      <p:sp>
        <p:nvSpPr>
          <p:cNvPr id="24" name="任意多边形 23"/>
          <p:cNvSpPr/>
          <p:nvPr/>
        </p:nvSpPr>
        <p:spPr>
          <a:xfrm>
            <a:off x="2983230" y="279654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2</a:t>
            </a:r>
            <a:endParaRPr kumimoji="0" 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78850" name="组合 60"/>
          <p:cNvGrpSpPr/>
          <p:nvPr/>
        </p:nvGrpSpPr>
        <p:grpSpPr>
          <a:xfrm>
            <a:off x="0" y="9525"/>
            <a:ext cx="12060238" cy="1093788"/>
            <a:chOff x="0" y="10011"/>
            <a:chExt cx="12060187" cy="1092528"/>
          </a:xfrm>
        </p:grpSpPr>
        <p:sp>
          <p:nvSpPr>
            <p:cNvPr id="78851" name="文本框 13"/>
            <p:cNvSpPr txBox="1"/>
            <p:nvPr/>
          </p:nvSpPr>
          <p:spPr>
            <a:xfrm>
              <a:off x="874741" y="202040"/>
              <a:ext cx="2621269"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78853"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78857" name="TextBox 40"/>
          <p:cNvSpPr txBox="1"/>
          <p:nvPr/>
        </p:nvSpPr>
        <p:spPr>
          <a:xfrm>
            <a:off x="290513" y="201613"/>
            <a:ext cx="792480" cy="460375"/>
          </a:xfrm>
          <a:prstGeom prst="rect">
            <a:avLst/>
          </a:prstGeom>
          <a:noFill/>
          <a:ln w="9525">
            <a:noFill/>
          </a:ln>
        </p:spPr>
        <p:txBody>
          <a:bodyPr wrap="none" anchor="t" anchorCtr="0">
            <a:spAutoFit/>
          </a:bodyPr>
          <a:p>
            <a:r>
              <a:rPr lang="zh-CN" altLang="en-US" sz="2400" b="1">
                <a:solidFill>
                  <a:schemeClr val="tx1"/>
                </a:solidFill>
                <a:latin typeface="华文楷体" charset="-122"/>
                <a:ea typeface="华文楷体" charset="-122"/>
              </a:rPr>
              <a:t>二、</a:t>
            </a:r>
            <a:endParaRPr lang="zh-CN" altLang="en-US" sz="2400" b="1">
              <a:solidFill>
                <a:schemeClr val="tx1"/>
              </a:solidFill>
              <a:latin typeface="华文楷体" charset="-122"/>
              <a:ea typeface="华文楷体" charset="-122"/>
            </a:endParaRPr>
          </a:p>
        </p:txBody>
      </p:sp>
      <p:sp>
        <p:nvSpPr>
          <p:cNvPr id="78858" name="文本框 2"/>
          <p:cNvSpPr txBox="1"/>
          <p:nvPr/>
        </p:nvSpPr>
        <p:spPr>
          <a:xfrm>
            <a:off x="1242060" y="1046480"/>
            <a:ext cx="2700655" cy="583565"/>
          </a:xfrm>
          <a:prstGeom prst="rect">
            <a:avLst/>
          </a:prstGeom>
          <a:noFill/>
          <a:ln w="9525">
            <a:noFill/>
          </a:ln>
        </p:spPr>
        <p:txBody>
          <a:bodyPr wrap="square" anchor="t" anchorCtr="0">
            <a:spAutoFit/>
          </a:bodyPr>
          <a:p>
            <a:r>
              <a:rPr lang="zh-CN" altLang="en-US" sz="3200" b="1">
                <a:solidFill>
                  <a:srgbClr val="FF0000"/>
                </a:solidFill>
                <a:latin typeface="Calibri" panose="020F0502020204030204" charset="0"/>
                <a:ea typeface="宋体" panose="02010600030101010101" pitchFamily="2" charset="-122"/>
              </a:rPr>
              <a:t>对象范围</a:t>
            </a:r>
            <a:endParaRPr lang="zh-CN" altLang="en-US" sz="3200" b="1">
              <a:solidFill>
                <a:srgbClr val="FF0000"/>
              </a:solidFill>
              <a:latin typeface="Calibri" panose="020F0502020204030204" charset="0"/>
              <a:ea typeface="宋体" panose="02010600030101010101" pitchFamily="2" charset="-122"/>
            </a:endParaRPr>
          </a:p>
        </p:txBody>
      </p:sp>
      <p:pic>
        <p:nvPicPr>
          <p:cNvPr id="8" name="图片 7"/>
          <p:cNvPicPr>
            <a:picLocks noChangeAspect="1"/>
          </p:cNvPicPr>
          <p:nvPr>
            <p:custDataLst>
              <p:tags r:id="rId3"/>
            </p:custDataLst>
          </p:nvPr>
        </p:nvPicPr>
        <p:blipFill>
          <a:blip r:embed="rId4"/>
          <a:stretch>
            <a:fillRect/>
          </a:stretch>
        </p:blipFill>
        <p:spPr>
          <a:xfrm>
            <a:off x="510540" y="1780540"/>
            <a:ext cx="1134745" cy="1067435"/>
          </a:xfrm>
          <a:prstGeom prst="rect">
            <a:avLst/>
          </a:prstGeom>
        </p:spPr>
      </p:pic>
      <p:pic>
        <p:nvPicPr>
          <p:cNvPr id="10" name="图片 9"/>
          <p:cNvPicPr>
            <a:picLocks noChangeAspect="1"/>
          </p:cNvPicPr>
          <p:nvPr/>
        </p:nvPicPr>
        <p:blipFill>
          <a:blip r:embed="rId5"/>
          <a:stretch>
            <a:fillRect/>
          </a:stretch>
        </p:blipFill>
        <p:spPr>
          <a:xfrm>
            <a:off x="560705" y="2998470"/>
            <a:ext cx="1084580" cy="1043940"/>
          </a:xfrm>
          <a:prstGeom prst="rect">
            <a:avLst/>
          </a:prstGeom>
        </p:spPr>
      </p:pic>
      <p:pic>
        <p:nvPicPr>
          <p:cNvPr id="12" name="图片 11"/>
          <p:cNvPicPr>
            <a:picLocks noChangeAspect="1"/>
          </p:cNvPicPr>
          <p:nvPr/>
        </p:nvPicPr>
        <p:blipFill>
          <a:blip r:embed="rId6"/>
          <a:stretch>
            <a:fillRect/>
          </a:stretch>
        </p:blipFill>
        <p:spPr>
          <a:xfrm>
            <a:off x="535305" y="4310380"/>
            <a:ext cx="1212850" cy="1021080"/>
          </a:xfrm>
          <a:prstGeom prst="rect">
            <a:avLst/>
          </a:prstGeom>
        </p:spPr>
      </p:pic>
      <p:sp>
        <p:nvSpPr>
          <p:cNvPr id="9" name="文本框 8"/>
          <p:cNvSpPr txBox="1"/>
          <p:nvPr/>
        </p:nvSpPr>
        <p:spPr>
          <a:xfrm>
            <a:off x="1839595" y="2014220"/>
            <a:ext cx="1811655" cy="534035"/>
          </a:xfrm>
          <a:prstGeom prst="rect">
            <a:avLst/>
          </a:prstGeom>
          <a:noFill/>
        </p:spPr>
        <p:txBody>
          <a:bodyPr wrap="square" rtlCol="0" anchor="ctr">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lumMod val="75000"/>
                    <a:lumOff val="25000"/>
                  </a:srgbClr>
                </a:solidFill>
                <a:effectLst/>
                <a:uLnTx/>
                <a:uFillTx/>
                <a:latin typeface="+mn-ea"/>
                <a:cs typeface="+mn-cs"/>
              </a:rPr>
              <a:t>城乡老年人</a:t>
            </a:r>
            <a:endParaRPr kumimoji="0" lang="zh-CN" altLang="en-US" sz="2400" b="0" i="0" u="none" strike="noStrike" kern="1200" cap="none" spc="0" normalizeH="0" baseline="0" noProof="0" dirty="0">
              <a:ln>
                <a:noFill/>
              </a:ln>
              <a:solidFill>
                <a:srgbClr val="000000">
                  <a:lumMod val="75000"/>
                  <a:lumOff val="25000"/>
                </a:srgbClr>
              </a:solidFill>
              <a:effectLst/>
              <a:uLnTx/>
              <a:uFillTx/>
              <a:latin typeface="+mn-ea"/>
              <a:cs typeface="+mn-cs"/>
            </a:endParaRPr>
          </a:p>
        </p:txBody>
      </p:sp>
      <p:sp>
        <p:nvSpPr>
          <p:cNvPr id="11" name="文本框 10"/>
          <p:cNvSpPr txBox="1"/>
          <p:nvPr/>
        </p:nvSpPr>
        <p:spPr>
          <a:xfrm>
            <a:off x="1899920" y="3161665"/>
            <a:ext cx="1384935" cy="534035"/>
          </a:xfrm>
          <a:prstGeom prst="rect">
            <a:avLst/>
          </a:prstGeom>
          <a:noFill/>
        </p:spPr>
        <p:txBody>
          <a:bodyPr wrap="square" rtlCol="0" anchor="ctr">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lumMod val="75000"/>
                    <a:lumOff val="25000"/>
                  </a:srgbClr>
                </a:solidFill>
                <a:effectLst/>
                <a:uLnTx/>
                <a:uFillTx/>
                <a:latin typeface="+mn-ea"/>
                <a:cs typeface="+mn-cs"/>
              </a:rPr>
              <a:t>残疾人</a:t>
            </a:r>
            <a:endParaRPr kumimoji="0" lang="zh-CN" altLang="en-US" sz="3600" b="0" i="0" u="none" strike="noStrike" kern="1200" cap="none" spc="0" normalizeH="0" baseline="0" noProof="0" dirty="0">
              <a:ln>
                <a:noFill/>
              </a:ln>
              <a:solidFill>
                <a:srgbClr val="000000">
                  <a:lumMod val="75000"/>
                  <a:lumOff val="25000"/>
                </a:srgbClr>
              </a:solidFill>
              <a:effectLst/>
              <a:uLnTx/>
              <a:uFillTx/>
              <a:latin typeface="+mn-ea"/>
              <a:cs typeface="+mn-cs"/>
            </a:endParaRPr>
          </a:p>
        </p:txBody>
      </p:sp>
      <p:sp>
        <p:nvSpPr>
          <p:cNvPr id="13" name="文本框 12"/>
          <p:cNvSpPr txBox="1"/>
          <p:nvPr/>
        </p:nvSpPr>
        <p:spPr>
          <a:xfrm>
            <a:off x="1839595" y="4485005"/>
            <a:ext cx="3458845" cy="534035"/>
          </a:xfrm>
          <a:prstGeom prst="rect">
            <a:avLst/>
          </a:prstGeom>
          <a:noFill/>
        </p:spPr>
        <p:txBody>
          <a:bodyPr wrap="square" rtlCol="0" anchor="ctr">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lumMod val="75000"/>
                    <a:lumOff val="25000"/>
                  </a:srgbClr>
                </a:solidFill>
                <a:effectLst/>
                <a:uLnTx/>
                <a:uFillTx/>
                <a:latin typeface="+mn-ea"/>
                <a:cs typeface="+mn-cs"/>
              </a:rPr>
              <a:t>未满16周岁的未成年人</a:t>
            </a:r>
            <a:endParaRPr kumimoji="0" lang="zh-CN" altLang="en-US" sz="2400" b="0" i="0" u="none" strike="noStrike" kern="1200" cap="none" spc="0" normalizeH="0" baseline="0" noProof="0" dirty="0">
              <a:ln>
                <a:noFill/>
              </a:ln>
              <a:solidFill>
                <a:srgbClr val="000000">
                  <a:lumMod val="75000"/>
                  <a:lumOff val="25000"/>
                </a:srgbClr>
              </a:solidFill>
              <a:effectLst/>
              <a:uLnTx/>
              <a:uFillTx/>
              <a:latin typeface="+mn-ea"/>
              <a:cs typeface="+mn-cs"/>
            </a:endParaRPr>
          </a:p>
        </p:txBody>
      </p:sp>
      <p:sp>
        <p:nvSpPr>
          <p:cNvPr id="5" name="右大括号 4"/>
          <p:cNvSpPr/>
          <p:nvPr/>
        </p:nvSpPr>
        <p:spPr>
          <a:xfrm>
            <a:off x="5121275" y="2243455"/>
            <a:ext cx="76200" cy="25533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5197475" y="3105150"/>
            <a:ext cx="1200785" cy="829945"/>
          </a:xfrm>
          <a:prstGeom prst="rect">
            <a:avLst/>
          </a:prstGeom>
          <a:noFill/>
        </p:spPr>
        <p:txBody>
          <a:bodyPr wrap="square" rtlCol="0" anchor="t">
            <a:spAutoFit/>
          </a:bodyPr>
          <a:p>
            <a:pPr>
              <a:lnSpc>
                <a:spcPct val="120000"/>
              </a:lnSpc>
            </a:pPr>
            <a:r>
              <a:rPr lang="zh-CN" altLang="en-US" sz="2000" dirty="0" smtClean="0">
                <a:solidFill>
                  <a:schemeClr val="tx1">
                    <a:lumMod val="75000"/>
                    <a:lumOff val="25000"/>
                  </a:schemeClr>
                </a:solidFill>
              </a:rPr>
              <a:t>同时具备以下条件</a:t>
            </a:r>
            <a:endParaRPr lang="zh-CN" altLang="en-US" sz="2000" dirty="0" smtClean="0">
              <a:solidFill>
                <a:schemeClr val="tx1">
                  <a:lumMod val="75000"/>
                  <a:lumOff val="25000"/>
                </a:schemeClr>
              </a:solidFill>
            </a:endParaRPr>
          </a:p>
        </p:txBody>
      </p:sp>
      <p:sp>
        <p:nvSpPr>
          <p:cNvPr id="20" name="文本框 19"/>
          <p:cNvSpPr txBox="1"/>
          <p:nvPr/>
        </p:nvSpPr>
        <p:spPr>
          <a:xfrm>
            <a:off x="6536690" y="1780540"/>
            <a:ext cx="4039235" cy="363601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nSpc>
                <a:spcPct val="120000"/>
              </a:lnSpc>
            </a:pPr>
            <a:r>
              <a:rPr lang="en-US" altLang="zh-CN" sz="2400" dirty="0" smtClean="0">
                <a:solidFill>
                  <a:schemeClr val="tx1">
                    <a:lumMod val="75000"/>
                    <a:lumOff val="25000"/>
                  </a:schemeClr>
                </a:solidFill>
              </a:rPr>
              <a:t>1.</a:t>
            </a:r>
            <a:r>
              <a:rPr lang="zh-CN" altLang="en-US" sz="2400" dirty="0" smtClean="0">
                <a:solidFill>
                  <a:schemeClr val="tx1">
                    <a:lumMod val="75000"/>
                    <a:lumOff val="25000"/>
                  </a:schemeClr>
                </a:solidFill>
              </a:rPr>
              <a:t>无劳动能力；</a:t>
            </a:r>
            <a:endParaRPr lang="zh-CN" altLang="en-US" sz="2400" dirty="0" smtClean="0">
              <a:solidFill>
                <a:schemeClr val="tx1">
                  <a:lumMod val="75000"/>
                  <a:lumOff val="25000"/>
                </a:schemeClr>
              </a:solidFill>
            </a:endParaRPr>
          </a:p>
          <a:p>
            <a:pPr>
              <a:lnSpc>
                <a:spcPct val="120000"/>
              </a:lnSpc>
            </a:pPr>
            <a:r>
              <a:rPr lang="en-US" altLang="zh-CN" sz="2400" dirty="0" smtClean="0">
                <a:solidFill>
                  <a:schemeClr val="tx1">
                    <a:lumMod val="75000"/>
                    <a:lumOff val="25000"/>
                  </a:schemeClr>
                </a:solidFill>
              </a:rPr>
              <a:t>2.</a:t>
            </a:r>
            <a:r>
              <a:rPr lang="zh-CN" altLang="en-US" sz="2400" dirty="0" smtClean="0">
                <a:solidFill>
                  <a:schemeClr val="tx1">
                    <a:lumMod val="75000"/>
                    <a:lumOff val="25000"/>
                  </a:schemeClr>
                </a:solidFill>
              </a:rPr>
              <a:t>无生活来源；</a:t>
            </a:r>
            <a:endParaRPr lang="zh-CN" altLang="en-US" sz="2400" dirty="0" smtClean="0">
              <a:solidFill>
                <a:schemeClr val="tx1">
                  <a:lumMod val="75000"/>
                  <a:lumOff val="25000"/>
                </a:schemeClr>
              </a:solidFill>
            </a:endParaRPr>
          </a:p>
          <a:p>
            <a:pPr>
              <a:lnSpc>
                <a:spcPct val="120000"/>
              </a:lnSpc>
            </a:pPr>
            <a:r>
              <a:rPr lang="en-US" altLang="zh-CN" sz="2400" dirty="0" smtClean="0">
                <a:solidFill>
                  <a:schemeClr val="tx1">
                    <a:lumMod val="75000"/>
                    <a:lumOff val="25000"/>
                  </a:schemeClr>
                </a:solidFill>
              </a:rPr>
              <a:t>3.</a:t>
            </a:r>
            <a:r>
              <a:rPr lang="zh-CN" altLang="en-US" sz="2400" dirty="0" smtClean="0">
                <a:solidFill>
                  <a:schemeClr val="tx1">
                    <a:lumMod val="75000"/>
                    <a:lumOff val="25000"/>
                  </a:schemeClr>
                </a:solidFill>
              </a:rPr>
              <a:t>无法定赡养抚养扶养义务人或者其法定义务人无履行义务能力；</a:t>
            </a:r>
            <a:endParaRPr lang="zh-CN" altLang="en-US" sz="2400" dirty="0" smtClean="0">
              <a:solidFill>
                <a:schemeClr val="tx1">
                  <a:lumMod val="75000"/>
                  <a:lumOff val="25000"/>
                </a:schemeClr>
              </a:solidFill>
            </a:endParaRPr>
          </a:p>
          <a:p>
            <a:pPr>
              <a:lnSpc>
                <a:spcPct val="120000"/>
              </a:lnSpc>
            </a:pPr>
            <a:r>
              <a:rPr lang="en-US" altLang="zh-CN" sz="2400" dirty="0" smtClean="0">
                <a:solidFill>
                  <a:schemeClr val="tx1">
                    <a:lumMod val="75000"/>
                    <a:lumOff val="25000"/>
                  </a:schemeClr>
                </a:solidFill>
              </a:rPr>
              <a:t>4.</a:t>
            </a:r>
            <a:r>
              <a:rPr lang="zh-CN" altLang="en-US" sz="2400" dirty="0" smtClean="0">
                <a:solidFill>
                  <a:schemeClr val="tx1">
                    <a:lumMod val="75000"/>
                    <a:lumOff val="25000"/>
                  </a:schemeClr>
                </a:solidFill>
              </a:rPr>
              <a:t>家庭财产状况符合规定；</a:t>
            </a:r>
            <a:endParaRPr lang="zh-CN" altLang="en-US" sz="2400" dirty="0" smtClean="0">
              <a:solidFill>
                <a:schemeClr val="tx1">
                  <a:lumMod val="75000"/>
                  <a:lumOff val="25000"/>
                </a:schemeClr>
              </a:solidFill>
            </a:endParaRPr>
          </a:p>
          <a:p>
            <a:pPr>
              <a:lnSpc>
                <a:spcPct val="120000"/>
              </a:lnSpc>
            </a:pPr>
            <a:r>
              <a:rPr lang="en-US" altLang="zh-CN" sz="2400" dirty="0" smtClean="0">
                <a:solidFill>
                  <a:schemeClr val="tx1">
                    <a:lumMod val="75000"/>
                    <a:lumOff val="25000"/>
                  </a:schemeClr>
                </a:solidFill>
              </a:rPr>
              <a:t>5.</a:t>
            </a:r>
            <a:r>
              <a:rPr lang="zh-CN" altLang="en-US" sz="2400" dirty="0" smtClean="0">
                <a:solidFill>
                  <a:schemeClr val="tx1">
                    <a:lumMod val="75000"/>
                    <a:lumOff val="25000"/>
                  </a:schemeClr>
                </a:solidFill>
              </a:rPr>
              <a:t>未叠加享受社会救助相关待遇。</a:t>
            </a:r>
            <a:endParaRPr lang="zh-CN" altLang="en-US" sz="2400" dirty="0" smtClean="0">
              <a:solidFill>
                <a:schemeClr val="tx1">
                  <a:lumMod val="75000"/>
                  <a:lumOff val="25000"/>
                </a:schemeClr>
              </a:solidFill>
            </a:endParaRPr>
          </a:p>
        </p:txBody>
      </p:sp>
      <p:cxnSp>
        <p:nvCxnSpPr>
          <p:cNvPr id="7" name="直接箭头连接符 6"/>
          <p:cNvCxnSpPr>
            <a:endCxn id="6" idx="3"/>
          </p:cNvCxnSpPr>
          <p:nvPr/>
        </p:nvCxnSpPr>
        <p:spPr>
          <a:xfrm flipV="1">
            <a:off x="5335905" y="3520440"/>
            <a:ext cx="1062355" cy="2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80898" name="组合 60"/>
          <p:cNvGrpSpPr/>
          <p:nvPr/>
        </p:nvGrpSpPr>
        <p:grpSpPr>
          <a:xfrm>
            <a:off x="0" y="9525"/>
            <a:ext cx="12060238" cy="1093788"/>
            <a:chOff x="0" y="10011"/>
            <a:chExt cx="12060187" cy="1092528"/>
          </a:xfrm>
        </p:grpSpPr>
        <p:sp>
          <p:nvSpPr>
            <p:cNvPr id="80899" name="文本框 13"/>
            <p:cNvSpPr txBox="1"/>
            <p:nvPr/>
          </p:nvSpPr>
          <p:spPr>
            <a:xfrm>
              <a:off x="874741" y="202040"/>
              <a:ext cx="2621269"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sym typeface="+mn-ea"/>
                </a:rPr>
                <a:t>特困人员救助供养</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80901"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80905" name="TextBox 40"/>
          <p:cNvSpPr txBox="1"/>
          <p:nvPr/>
        </p:nvSpPr>
        <p:spPr>
          <a:xfrm>
            <a:off x="290513" y="201613"/>
            <a:ext cx="792480" cy="460375"/>
          </a:xfrm>
          <a:prstGeom prst="rect">
            <a:avLst/>
          </a:prstGeom>
          <a:noFill/>
          <a:ln w="9525">
            <a:noFill/>
          </a:ln>
        </p:spPr>
        <p:txBody>
          <a:bodyPr wrap="none" anchor="t" anchorCtr="0">
            <a:spAutoFit/>
          </a:bodyPr>
          <a:p>
            <a:r>
              <a:rPr lang="zh-CN" altLang="en-US" sz="2400" b="1">
                <a:solidFill>
                  <a:schemeClr val="tx1"/>
                </a:solidFill>
                <a:latin typeface="华文楷体" charset="-122"/>
                <a:ea typeface="华文楷体" charset="-122"/>
              </a:rPr>
              <a:t>二、</a:t>
            </a:r>
            <a:endParaRPr lang="zh-CN" altLang="en-US" sz="2400" b="1">
              <a:solidFill>
                <a:schemeClr val="tx1"/>
              </a:solidFill>
              <a:latin typeface="华文楷体" charset="-122"/>
              <a:ea typeface="华文楷体" charset="-122"/>
            </a:endParaRPr>
          </a:p>
        </p:txBody>
      </p:sp>
      <p:sp>
        <p:nvSpPr>
          <p:cNvPr id="80906" name="文本框 2"/>
          <p:cNvSpPr txBox="1"/>
          <p:nvPr/>
        </p:nvSpPr>
        <p:spPr>
          <a:xfrm>
            <a:off x="780098" y="783908"/>
            <a:ext cx="2214880" cy="607695"/>
          </a:xfrm>
          <a:prstGeom prst="rect">
            <a:avLst/>
          </a:prstGeom>
          <a:noFill/>
          <a:ln w="9525">
            <a:noFill/>
          </a:ln>
        </p:spPr>
        <p:txBody>
          <a:bodyPr wrap="square" anchor="t" anchorCtr="0">
            <a:spAutoFit/>
          </a:bodyPr>
          <a:p>
            <a:pPr algn="l">
              <a:lnSpc>
                <a:spcPct val="120000"/>
              </a:lnSpc>
            </a:pPr>
            <a:r>
              <a:rPr lang="zh-CN" altLang="en-US" sz="2800" dirty="0" smtClean="0">
                <a:solidFill>
                  <a:srgbClr val="FF0000"/>
                </a:solidFill>
                <a:sym typeface="+mn-ea"/>
              </a:rPr>
              <a:t>无劳动能力</a:t>
            </a:r>
            <a:endParaRPr lang="zh-CN" altLang="en-US" sz="2800" b="1" dirty="0" smtClean="0">
              <a:solidFill>
                <a:srgbClr val="FF0000"/>
              </a:solidFill>
              <a:latin typeface="Calibri" panose="020F0502020204030204" charset="0"/>
              <a:ea typeface="宋体" panose="02010600030101010101" pitchFamily="2" charset="-122"/>
              <a:sym typeface="+mn-ea"/>
            </a:endParaRPr>
          </a:p>
        </p:txBody>
      </p:sp>
      <p:sp>
        <p:nvSpPr>
          <p:cNvPr id="80910" name="文本框 5"/>
          <p:cNvSpPr txBox="1"/>
          <p:nvPr/>
        </p:nvSpPr>
        <p:spPr>
          <a:xfrm>
            <a:off x="290830" y="1320165"/>
            <a:ext cx="11158220" cy="5092700"/>
          </a:xfrm>
          <a:prstGeom prst="rect">
            <a:avLst/>
          </a:prstGeom>
          <a:noFill/>
          <a:ln w="9525">
            <a:noFill/>
          </a:ln>
        </p:spPr>
        <p:txBody>
          <a:bodyPr wrap="square" anchor="t" anchorCtr="0">
            <a:spAutoFit/>
          </a:bodyPr>
          <a:p>
            <a:pPr>
              <a:lnSpc>
                <a:spcPts val="3000"/>
              </a:lnSpc>
            </a:pPr>
            <a:r>
              <a:rPr lang="zh-CN" altLang="en-US" sz="2000" dirty="0" smtClean="0">
                <a:solidFill>
                  <a:schemeClr val="tx1">
                    <a:lumMod val="75000"/>
                    <a:lumOff val="25000"/>
                  </a:schemeClr>
                </a:solidFill>
                <a:sym typeface="+mn-ea"/>
              </a:rPr>
              <a:t>（一）60 周岁以上的老年人；</a:t>
            </a:r>
            <a:endParaRPr lang="zh-CN" altLang="en-US" sz="2000" dirty="0" smtClean="0">
              <a:solidFill>
                <a:schemeClr val="tx1">
                  <a:lumMod val="75000"/>
                  <a:lumOff val="25000"/>
                </a:schemeClr>
              </a:solidFill>
            </a:endParaRPr>
          </a:p>
          <a:p>
            <a:pPr>
              <a:lnSpc>
                <a:spcPts val="3000"/>
              </a:lnSpc>
            </a:pPr>
            <a:r>
              <a:rPr lang="zh-CN" altLang="en-US" sz="2000" dirty="0" smtClean="0">
                <a:solidFill>
                  <a:schemeClr val="tx1">
                    <a:lumMod val="75000"/>
                    <a:lumOff val="25000"/>
                  </a:schemeClr>
                </a:solidFill>
                <a:sym typeface="+mn-ea"/>
              </a:rPr>
              <a:t>（二）未满 16 周岁的未成年人；</a:t>
            </a:r>
            <a:endParaRPr lang="zh-CN" altLang="en-US" sz="2000" dirty="0" smtClean="0">
              <a:solidFill>
                <a:schemeClr val="tx1">
                  <a:lumMod val="75000"/>
                  <a:lumOff val="25000"/>
                </a:schemeClr>
              </a:solidFill>
            </a:endParaRPr>
          </a:p>
          <a:p>
            <a:pPr>
              <a:lnSpc>
                <a:spcPts val="3000"/>
              </a:lnSpc>
            </a:pPr>
            <a:r>
              <a:rPr lang="zh-CN" altLang="en-US" sz="2000" dirty="0" smtClean="0">
                <a:solidFill>
                  <a:schemeClr val="tx1"/>
                </a:solidFill>
                <a:sym typeface="+mn-ea"/>
              </a:rPr>
              <a:t>（三）残疾等级为</a:t>
            </a:r>
            <a:r>
              <a:rPr lang="zh-CN" altLang="en-US" sz="2000" dirty="0" smtClean="0">
                <a:solidFill>
                  <a:srgbClr val="7030A0"/>
                </a:solidFill>
                <a:sym typeface="+mn-ea"/>
              </a:rPr>
              <a:t>一、二、三级</a:t>
            </a:r>
            <a:r>
              <a:rPr lang="zh-CN" altLang="en-US" sz="2000" dirty="0" smtClean="0">
                <a:solidFill>
                  <a:schemeClr val="tx1"/>
                </a:solidFill>
                <a:sym typeface="+mn-ea"/>
              </a:rPr>
              <a:t>的</a:t>
            </a:r>
            <a:r>
              <a:rPr lang="zh-CN" altLang="en-US" sz="2000" b="1" dirty="0" smtClean="0">
                <a:solidFill>
                  <a:srgbClr val="7030A0"/>
                </a:solidFill>
                <a:sym typeface="+mn-ea"/>
              </a:rPr>
              <a:t>智力、精神</a:t>
            </a:r>
            <a:r>
              <a:rPr lang="zh-CN" altLang="en-US" sz="2000" dirty="0" smtClean="0">
                <a:solidFill>
                  <a:schemeClr val="tx1"/>
                </a:solidFill>
                <a:sym typeface="+mn-ea"/>
              </a:rPr>
              <a:t>残疾人，残疾等级为</a:t>
            </a:r>
            <a:r>
              <a:rPr lang="zh-CN" altLang="en-US" sz="2000" dirty="0" smtClean="0">
                <a:solidFill>
                  <a:srgbClr val="7030A0"/>
                </a:solidFill>
                <a:sym typeface="+mn-ea"/>
              </a:rPr>
              <a:t>一、二级</a:t>
            </a:r>
            <a:r>
              <a:rPr lang="zh-CN" altLang="en-US" sz="2000" dirty="0" smtClean="0">
                <a:solidFill>
                  <a:schemeClr val="tx1"/>
                </a:solidFill>
                <a:sym typeface="+mn-ea"/>
              </a:rPr>
              <a:t>的</a:t>
            </a:r>
            <a:r>
              <a:rPr lang="zh-CN" altLang="en-US" sz="2000" b="1" dirty="0" smtClean="0">
                <a:solidFill>
                  <a:srgbClr val="7030A0"/>
                </a:solidFill>
                <a:sym typeface="+mn-ea"/>
              </a:rPr>
              <a:t>肢体</a:t>
            </a:r>
            <a:r>
              <a:rPr lang="zh-CN" altLang="en-US" sz="2000" dirty="0" smtClean="0">
                <a:solidFill>
                  <a:schemeClr val="tx1"/>
                </a:solidFill>
                <a:sym typeface="+mn-ea"/>
              </a:rPr>
              <a:t>残疾人，残疾等级为</a:t>
            </a:r>
            <a:r>
              <a:rPr lang="zh-CN" altLang="en-US" sz="2000" dirty="0" smtClean="0">
                <a:solidFill>
                  <a:srgbClr val="7030A0"/>
                </a:solidFill>
                <a:sym typeface="+mn-ea"/>
              </a:rPr>
              <a:t>一级</a:t>
            </a:r>
            <a:r>
              <a:rPr lang="zh-CN" altLang="en-US" sz="2000" dirty="0" smtClean="0">
                <a:solidFill>
                  <a:schemeClr val="tx1"/>
                </a:solidFill>
                <a:sym typeface="+mn-ea"/>
              </a:rPr>
              <a:t>的</a:t>
            </a:r>
            <a:r>
              <a:rPr lang="zh-CN" altLang="en-US" sz="2000" b="1" dirty="0" smtClean="0">
                <a:solidFill>
                  <a:srgbClr val="7030A0"/>
                </a:solidFill>
                <a:sym typeface="+mn-ea"/>
              </a:rPr>
              <a:t>视力</a:t>
            </a:r>
            <a:r>
              <a:rPr lang="zh-CN" altLang="en-US" sz="2000" dirty="0" smtClean="0">
                <a:solidFill>
                  <a:schemeClr val="tx1"/>
                </a:solidFill>
                <a:sym typeface="+mn-ea"/>
              </a:rPr>
              <a:t>残疾人；</a:t>
            </a:r>
            <a:endParaRPr lang="zh-CN" altLang="en-US" sz="2000" dirty="0" smtClean="0">
              <a:solidFill>
                <a:schemeClr val="tx1"/>
              </a:solidFill>
            </a:endParaRPr>
          </a:p>
          <a:p>
            <a:pPr>
              <a:lnSpc>
                <a:spcPts val="3000"/>
              </a:lnSpc>
            </a:pPr>
            <a:r>
              <a:rPr lang="zh-CN" altLang="en-US" sz="2000" dirty="0" smtClean="0">
                <a:solidFill>
                  <a:schemeClr val="tx1"/>
                </a:solidFill>
                <a:sym typeface="+mn-ea"/>
              </a:rPr>
              <a:t>（四）事实上确因重病、其他重残（残疾等级为一、二、三级的智力、精神残疾人，残疾等级为一、二级的肢体残疾人，残疾等级为一级的视力残疾人以外的）等造成完全丧失劳动能力的人员。</a:t>
            </a:r>
            <a:endParaRPr lang="zh-CN" altLang="en-US" sz="2000" dirty="0" smtClean="0">
              <a:solidFill>
                <a:schemeClr val="tx1"/>
              </a:solidFill>
            </a:endParaRPr>
          </a:p>
          <a:p>
            <a:pPr>
              <a:lnSpc>
                <a:spcPts val="3000"/>
              </a:lnSpc>
            </a:pPr>
            <a:r>
              <a:rPr lang="zh-CN" altLang="en-US" sz="2000" dirty="0" smtClean="0">
                <a:solidFill>
                  <a:schemeClr val="tx1"/>
                </a:solidFill>
                <a:sym typeface="+mn-ea"/>
              </a:rPr>
              <a:t>（五）因重病、重残经鉴定或评定为部分丧失生活自理能力和完全丧失生活自理能力的人员。</a:t>
            </a:r>
            <a:endParaRPr lang="zh-CN" altLang="en-US" sz="2000" dirty="0" smtClean="0">
              <a:solidFill>
                <a:schemeClr val="tx1"/>
              </a:solidFill>
            </a:endParaRPr>
          </a:p>
          <a:p>
            <a:pPr>
              <a:lnSpc>
                <a:spcPts val="3000"/>
              </a:lnSpc>
            </a:pPr>
            <a:r>
              <a:rPr lang="zh-CN" altLang="en-US" sz="2000" dirty="0" smtClean="0">
                <a:solidFill>
                  <a:schemeClr val="tx1">
                    <a:lumMod val="75000"/>
                    <a:lumOff val="25000"/>
                  </a:schemeClr>
                </a:solidFill>
                <a:sym typeface="+mn-ea"/>
              </a:rPr>
              <a:t>注：</a:t>
            </a:r>
            <a:r>
              <a:rPr lang="zh-CN" altLang="en-US" sz="2000" dirty="0" smtClean="0">
                <a:solidFill>
                  <a:schemeClr val="tx1">
                    <a:lumMod val="75000"/>
                    <a:lumOff val="25000"/>
                  </a:schemeClr>
                </a:solidFill>
                <a:sym typeface="+mn-ea"/>
              </a:rPr>
              <a:t>1.根据特困人员限定人群的特点，从年龄和残疾程度两方面对“无劳动能力”</a:t>
            </a:r>
            <a:endParaRPr lang="zh-CN" altLang="en-US" sz="2000" dirty="0" smtClean="0">
              <a:solidFill>
                <a:schemeClr val="tx1">
                  <a:lumMod val="75000"/>
                  <a:lumOff val="25000"/>
                </a:schemeClr>
              </a:solidFill>
              <a:sym typeface="+mn-ea"/>
            </a:endParaRPr>
          </a:p>
          <a:p>
            <a:pPr>
              <a:lnSpc>
                <a:spcPts val="3000"/>
              </a:lnSpc>
            </a:pPr>
            <a:r>
              <a:rPr lang="zh-CN" altLang="en-US" sz="2000" dirty="0" smtClean="0">
                <a:solidFill>
                  <a:schemeClr val="tx1">
                    <a:lumMod val="75000"/>
                    <a:lumOff val="25000"/>
                  </a:schemeClr>
                </a:solidFill>
                <a:sym typeface="+mn-ea"/>
              </a:rPr>
              <a:t>的具体情形进行规定。</a:t>
            </a:r>
            <a:endParaRPr lang="zh-CN" altLang="en-US" sz="2000" dirty="0" smtClean="0">
              <a:solidFill>
                <a:schemeClr val="tx1">
                  <a:lumMod val="75000"/>
                  <a:lumOff val="25000"/>
                </a:schemeClr>
              </a:solidFill>
            </a:endParaRPr>
          </a:p>
          <a:p>
            <a:pPr>
              <a:lnSpc>
                <a:spcPts val="3000"/>
              </a:lnSpc>
            </a:pPr>
            <a:r>
              <a:rPr lang="en-US" altLang="zh-CN" sz="2000" dirty="0" smtClean="0">
                <a:solidFill>
                  <a:schemeClr val="tx1">
                    <a:lumMod val="75000"/>
                    <a:lumOff val="25000"/>
                  </a:schemeClr>
                </a:solidFill>
                <a:sym typeface="+mn-ea"/>
              </a:rPr>
              <a:t>         </a:t>
            </a:r>
            <a:r>
              <a:rPr lang="zh-CN" altLang="en-US" sz="2000" dirty="0" smtClean="0">
                <a:solidFill>
                  <a:schemeClr val="tx1">
                    <a:lumMod val="75000"/>
                    <a:lumOff val="25000"/>
                  </a:schemeClr>
                </a:solidFill>
                <a:sym typeface="+mn-ea"/>
              </a:rPr>
              <a:t>2.按照有关法律规定，结合地方普遍做法，将60周岁以上的老年人和未满</a:t>
            </a:r>
            <a:r>
              <a:rPr lang="en-US" altLang="zh-CN" sz="2000" dirty="0" smtClean="0">
                <a:solidFill>
                  <a:schemeClr val="tx1">
                    <a:lumMod val="75000"/>
                    <a:lumOff val="25000"/>
                  </a:schemeClr>
                </a:solidFill>
                <a:sym typeface="+mn-ea"/>
              </a:rPr>
              <a:t>16</a:t>
            </a:r>
            <a:r>
              <a:rPr lang="zh-CN" altLang="en-US" sz="2000" dirty="0" smtClean="0">
                <a:solidFill>
                  <a:schemeClr val="tx1">
                    <a:lumMod val="75000"/>
                    <a:lumOff val="25000"/>
                  </a:schemeClr>
                </a:solidFill>
                <a:sym typeface="+mn-ea"/>
              </a:rPr>
              <a:t>周岁的未成年人直接确定为无劳动能力。</a:t>
            </a:r>
            <a:endParaRPr lang="zh-CN" altLang="en-US" sz="2000" dirty="0" smtClean="0">
              <a:solidFill>
                <a:schemeClr val="tx1">
                  <a:lumMod val="75000"/>
                  <a:lumOff val="25000"/>
                </a:schemeClr>
              </a:solidFill>
            </a:endParaRPr>
          </a:p>
          <a:p>
            <a:pPr>
              <a:lnSpc>
                <a:spcPts val="3000"/>
              </a:lnSpc>
            </a:pPr>
            <a:r>
              <a:rPr lang="en-US" altLang="zh-CN" sz="2000" dirty="0" smtClean="0">
                <a:solidFill>
                  <a:schemeClr val="tx1">
                    <a:lumMod val="75000"/>
                    <a:lumOff val="25000"/>
                  </a:schemeClr>
                </a:solidFill>
                <a:sym typeface="+mn-ea"/>
              </a:rPr>
              <a:t>         </a:t>
            </a:r>
            <a:r>
              <a:rPr lang="zh-CN" altLang="en-US" sz="2000" dirty="0" smtClean="0">
                <a:solidFill>
                  <a:schemeClr val="tx1">
                    <a:lumMod val="75000"/>
                    <a:lumOff val="25000"/>
                  </a:schemeClr>
                </a:solidFill>
                <a:sym typeface="+mn-ea"/>
              </a:rPr>
              <a:t>3.本着从严把握和促进残疾人就业的目的，将普遍公认的无劳动能力的残疾等级，</a:t>
            </a:r>
            <a:endParaRPr lang="zh-CN" altLang="en-US" sz="2000" dirty="0" smtClean="0">
              <a:solidFill>
                <a:schemeClr val="tx1">
                  <a:lumMod val="75000"/>
                  <a:lumOff val="25000"/>
                </a:schemeClr>
              </a:solidFill>
              <a:sym typeface="+mn-ea"/>
            </a:endParaRPr>
          </a:p>
          <a:p>
            <a:pPr>
              <a:lnSpc>
                <a:spcPts val="3000"/>
              </a:lnSpc>
            </a:pPr>
            <a:r>
              <a:rPr lang="zh-CN" altLang="en-US" sz="2000" dirty="0" smtClean="0">
                <a:solidFill>
                  <a:schemeClr val="tx1">
                    <a:lumMod val="75000"/>
                    <a:lumOff val="25000"/>
                  </a:schemeClr>
                </a:solidFill>
                <a:sym typeface="+mn-ea"/>
              </a:rPr>
              <a:t>认定为无劳动能力。</a:t>
            </a:r>
            <a:endParaRPr lang="zh-CN" altLang="en-US" sz="2000" dirty="0">
              <a:solidFill>
                <a:schemeClr val="tx1"/>
              </a:solidFill>
              <a:latin typeface="楷体" panose="02010609060101010101" charset="-122"/>
              <a:ea typeface="楷体" panose="02010609060101010101" charset="-122"/>
              <a:sym typeface="宋体" panose="02010600030101010101" pitchFamily="2" charset="-122"/>
            </a:endParaRPr>
          </a:p>
        </p:txBody>
      </p:sp>
    </p:spTree>
  </p:cSld>
  <p:clrMapOvr>
    <a:masterClrMapping/>
  </p:clrMapOvr>
  <p:transition spd="slow"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78850" name="组合 60"/>
          <p:cNvGrpSpPr/>
          <p:nvPr/>
        </p:nvGrpSpPr>
        <p:grpSpPr>
          <a:xfrm>
            <a:off x="0" y="9525"/>
            <a:ext cx="12060238" cy="1093788"/>
            <a:chOff x="0" y="10011"/>
            <a:chExt cx="12060187" cy="1092528"/>
          </a:xfrm>
        </p:grpSpPr>
        <p:sp>
          <p:nvSpPr>
            <p:cNvPr id="78851" name="文本框 13"/>
            <p:cNvSpPr txBox="1"/>
            <p:nvPr/>
          </p:nvSpPr>
          <p:spPr>
            <a:xfrm>
              <a:off x="874741" y="202040"/>
              <a:ext cx="2621269"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78853"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78857" name="TextBox 40"/>
          <p:cNvSpPr txBox="1"/>
          <p:nvPr/>
        </p:nvSpPr>
        <p:spPr>
          <a:xfrm>
            <a:off x="290513" y="201613"/>
            <a:ext cx="792480" cy="460375"/>
          </a:xfrm>
          <a:prstGeom prst="rect">
            <a:avLst/>
          </a:prstGeom>
          <a:noFill/>
          <a:ln w="9525">
            <a:noFill/>
          </a:ln>
        </p:spPr>
        <p:txBody>
          <a:bodyPr wrap="none" anchor="t" anchorCtr="0">
            <a:spAutoFit/>
          </a:bodyPr>
          <a:p>
            <a:r>
              <a:rPr lang="zh-CN" altLang="en-US" sz="2400" b="1">
                <a:solidFill>
                  <a:schemeClr val="tx1"/>
                </a:solidFill>
                <a:latin typeface="华文楷体" charset="-122"/>
                <a:ea typeface="华文楷体" charset="-122"/>
              </a:rPr>
              <a:t>二、</a:t>
            </a:r>
            <a:endParaRPr lang="zh-CN" altLang="en-US" sz="2400" b="1">
              <a:solidFill>
                <a:schemeClr val="tx1"/>
              </a:solidFill>
              <a:latin typeface="华文楷体" charset="-122"/>
              <a:ea typeface="华文楷体" charset="-122"/>
            </a:endParaRPr>
          </a:p>
        </p:txBody>
      </p:sp>
      <p:sp>
        <p:nvSpPr>
          <p:cNvPr id="78858" name="文本框 2"/>
          <p:cNvSpPr txBox="1"/>
          <p:nvPr/>
        </p:nvSpPr>
        <p:spPr>
          <a:xfrm>
            <a:off x="989965" y="1129665"/>
            <a:ext cx="2391410" cy="607695"/>
          </a:xfrm>
          <a:prstGeom prst="rect">
            <a:avLst/>
          </a:prstGeom>
          <a:noFill/>
          <a:ln w="9525">
            <a:noFill/>
          </a:ln>
        </p:spPr>
        <p:txBody>
          <a:bodyPr wrap="square" anchor="t" anchorCtr="0">
            <a:spAutoFit/>
          </a:bodyPr>
          <a:p>
            <a:pPr>
              <a:lnSpc>
                <a:spcPct val="120000"/>
              </a:lnSpc>
            </a:pPr>
            <a:r>
              <a:rPr lang="zh-CN" altLang="en-US" sz="2800" dirty="0" smtClean="0">
                <a:solidFill>
                  <a:srgbClr val="FF0000"/>
                </a:solidFill>
                <a:sym typeface="+mn-ea"/>
              </a:rPr>
              <a:t>无生活来源</a:t>
            </a:r>
            <a:endParaRPr lang="zh-CN" altLang="en-US" sz="2800" b="1" dirty="0" smtClean="0">
              <a:solidFill>
                <a:srgbClr val="FF0000"/>
              </a:solidFill>
              <a:latin typeface="Calibri" panose="020F0502020204030204" charset="0"/>
              <a:ea typeface="宋体" panose="02010600030101010101" pitchFamily="2" charset="-122"/>
              <a:sym typeface="+mn-ea"/>
            </a:endParaRPr>
          </a:p>
        </p:txBody>
      </p:sp>
      <p:sp>
        <p:nvSpPr>
          <p:cNvPr id="2" name="文本框 1"/>
          <p:cNvSpPr txBox="1"/>
          <p:nvPr/>
        </p:nvSpPr>
        <p:spPr>
          <a:xfrm>
            <a:off x="483235" y="2083435"/>
            <a:ext cx="10689590" cy="2143125"/>
          </a:xfrm>
          <a:prstGeom prst="rect">
            <a:avLst/>
          </a:prstGeom>
          <a:noFill/>
        </p:spPr>
        <p:txBody>
          <a:bodyPr wrap="square" rtlCol="0">
            <a:spAutoFit/>
          </a:bodyPr>
          <a:p>
            <a:pPr>
              <a:lnSpc>
                <a:spcPts val="3200"/>
              </a:lnSpc>
            </a:pPr>
            <a:r>
              <a:rPr lang="zh-CN" altLang="en-US" sz="2400" dirty="0" smtClean="0">
                <a:solidFill>
                  <a:schemeClr val="tx1">
                    <a:lumMod val="75000"/>
                    <a:lumOff val="25000"/>
                  </a:schemeClr>
                </a:solidFill>
                <a:sym typeface="+mn-ea"/>
              </a:rPr>
              <a:t>收入</a:t>
            </a:r>
            <a:r>
              <a:rPr lang="zh-CN" altLang="en-US" sz="2400" b="1" dirty="0" smtClean="0">
                <a:solidFill>
                  <a:schemeClr val="tx1">
                    <a:lumMod val="75000"/>
                    <a:lumOff val="25000"/>
                  </a:schemeClr>
                </a:solidFill>
                <a:sym typeface="+mn-ea"/>
              </a:rPr>
              <a:t>低于</a:t>
            </a:r>
            <a:r>
              <a:rPr lang="zh-CN" altLang="en-US" sz="2400" dirty="0" smtClean="0">
                <a:solidFill>
                  <a:schemeClr val="tx1">
                    <a:lumMod val="75000"/>
                    <a:lumOff val="25000"/>
                  </a:schemeClr>
                </a:solidFill>
                <a:sym typeface="+mn-ea"/>
              </a:rPr>
              <a:t>当地</a:t>
            </a:r>
            <a:r>
              <a:rPr lang="zh-CN" altLang="en-US" sz="2400" b="1" dirty="0" smtClean="0">
                <a:solidFill>
                  <a:schemeClr val="tx1">
                    <a:lumMod val="75000"/>
                    <a:lumOff val="25000"/>
                  </a:schemeClr>
                </a:solidFill>
                <a:sym typeface="+mn-ea"/>
              </a:rPr>
              <a:t>最低生活保障标准</a:t>
            </a:r>
            <a:r>
              <a:rPr lang="zh-CN" altLang="en-US" sz="2400" dirty="0" smtClean="0">
                <a:solidFill>
                  <a:schemeClr val="tx1">
                    <a:lumMod val="75000"/>
                    <a:lumOff val="25000"/>
                  </a:schemeClr>
                </a:solidFill>
                <a:sym typeface="+mn-ea"/>
              </a:rPr>
              <a:t>，且财产符合特困人员财产状况规定的，应当认定为</a:t>
            </a:r>
            <a:r>
              <a:rPr lang="zh-CN" altLang="en-US" sz="2400" b="1" dirty="0" smtClean="0">
                <a:solidFill>
                  <a:schemeClr val="tx1">
                    <a:lumMod val="75000"/>
                    <a:lumOff val="25000"/>
                  </a:schemeClr>
                </a:solidFill>
                <a:sym typeface="+mn-ea"/>
              </a:rPr>
              <a:t>无生活来源</a:t>
            </a:r>
            <a:r>
              <a:rPr lang="zh-CN" altLang="en-US" sz="2400" dirty="0" smtClean="0">
                <a:solidFill>
                  <a:schemeClr val="tx1">
                    <a:lumMod val="75000"/>
                    <a:lumOff val="25000"/>
                  </a:schemeClr>
                </a:solidFill>
                <a:sym typeface="+mn-ea"/>
              </a:rPr>
              <a:t>。</a:t>
            </a:r>
            <a:endParaRPr lang="zh-CN" altLang="en-US" sz="2400" dirty="0" smtClean="0">
              <a:solidFill>
                <a:schemeClr val="tx1">
                  <a:lumMod val="75000"/>
                  <a:lumOff val="25000"/>
                </a:schemeClr>
              </a:solidFill>
            </a:endParaRPr>
          </a:p>
          <a:p>
            <a:pPr>
              <a:lnSpc>
                <a:spcPts val="3200"/>
              </a:lnSpc>
            </a:pPr>
            <a:r>
              <a:rPr lang="en-US" altLang="zh-CN" sz="2400" dirty="0" smtClean="0">
                <a:solidFill>
                  <a:schemeClr val="tx1">
                    <a:lumMod val="75000"/>
                    <a:lumOff val="25000"/>
                  </a:schemeClr>
                </a:solidFill>
                <a:sym typeface="+mn-ea"/>
              </a:rPr>
              <a:t> </a:t>
            </a:r>
            <a:endParaRPr lang="zh-CN" altLang="en-US" sz="2400" dirty="0" smtClean="0">
              <a:solidFill>
                <a:schemeClr val="tx1">
                  <a:lumMod val="75000"/>
                  <a:lumOff val="25000"/>
                </a:schemeClr>
              </a:solidFill>
            </a:endParaRPr>
          </a:p>
          <a:p>
            <a:pPr>
              <a:lnSpc>
                <a:spcPts val="3200"/>
              </a:lnSpc>
            </a:pPr>
            <a:r>
              <a:rPr lang="zh-CN" altLang="en-US" sz="2400" dirty="0" smtClean="0">
                <a:solidFill>
                  <a:schemeClr val="tx1">
                    <a:lumMod val="75000"/>
                    <a:lumOff val="25000"/>
                  </a:schemeClr>
                </a:solidFill>
                <a:sym typeface="+mn-ea"/>
              </a:rPr>
              <a:t>注：根据实际情况和地方普遍做法，规定依据申请人的收入是否足以维持其基本生活，同时考察其财产状况，综合衡量其“生活来源”状况。</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98306"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98308"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98312"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98315" name="文本框 3"/>
          <p:cNvSpPr txBox="1"/>
          <p:nvPr/>
        </p:nvSpPr>
        <p:spPr>
          <a:xfrm>
            <a:off x="440690" y="895985"/>
            <a:ext cx="10380980" cy="5400675"/>
          </a:xfrm>
          <a:prstGeom prst="rect">
            <a:avLst/>
          </a:prstGeom>
          <a:noFill/>
          <a:ln w="9525">
            <a:noFill/>
          </a:ln>
        </p:spPr>
        <p:txBody>
          <a:bodyPr wrap="square" anchor="t" anchorCtr="0">
            <a:spAutoFit/>
          </a:bodyPr>
          <a:p>
            <a:pPr>
              <a:lnSpc>
                <a:spcPts val="3000"/>
              </a:lnSpc>
            </a:pPr>
            <a:r>
              <a:rPr lang="zh-CN" altLang="en-US" sz="2800" dirty="0" smtClean="0">
                <a:solidFill>
                  <a:srgbClr val="FF0000"/>
                </a:solidFill>
                <a:sym typeface="+mn-ea"/>
              </a:rPr>
              <a:t>无履行义务能力</a:t>
            </a:r>
            <a:endParaRPr lang="zh-CN" altLang="en-US" sz="2800" dirty="0" smtClean="0">
              <a:solidFill>
                <a:srgbClr val="FF0000"/>
              </a:solidFill>
            </a:endParaRPr>
          </a:p>
          <a:p>
            <a:pPr algn="l">
              <a:lnSpc>
                <a:spcPts val="3200"/>
              </a:lnSpc>
              <a:buClrTx/>
              <a:buSzTx/>
              <a:buFontTx/>
            </a:pPr>
            <a:r>
              <a:rPr lang="zh-CN" altLang="en-US" sz="2000" dirty="0" smtClean="0">
                <a:solidFill>
                  <a:schemeClr val="tx1">
                    <a:lumMod val="75000"/>
                    <a:lumOff val="25000"/>
                  </a:schemeClr>
                </a:solidFill>
                <a:sym typeface="+mn-ea"/>
              </a:rPr>
              <a:t>法定义务人符合下列情形之一的，应当认定为无履行义务能力：</a:t>
            </a:r>
            <a:endParaRPr lang="zh-CN" altLang="en-US" sz="2000" dirty="0" smtClean="0">
              <a:solidFill>
                <a:schemeClr val="tx1">
                  <a:lumMod val="75000"/>
                  <a:lumOff val="25000"/>
                </a:schemeClr>
              </a:solidFill>
            </a:endParaRPr>
          </a:p>
          <a:p>
            <a:pPr>
              <a:lnSpc>
                <a:spcPts val="3200"/>
              </a:lnSpc>
            </a:pPr>
            <a:r>
              <a:rPr lang="zh-CN" altLang="en-US" sz="2000" dirty="0" smtClean="0">
                <a:solidFill>
                  <a:schemeClr val="tx1">
                    <a:lumMod val="75000"/>
                    <a:lumOff val="25000"/>
                  </a:schemeClr>
                </a:solidFill>
                <a:sym typeface="+mn-ea"/>
              </a:rPr>
              <a:t>（一）</a:t>
            </a:r>
            <a:r>
              <a:rPr lang="zh-CN" altLang="en-US" sz="2000" b="1" dirty="0" smtClean="0">
                <a:solidFill>
                  <a:schemeClr val="tx1">
                    <a:lumMod val="75000"/>
                    <a:lumOff val="25000"/>
                  </a:schemeClr>
                </a:solidFill>
                <a:sym typeface="+mn-ea"/>
              </a:rPr>
              <a:t>特困人员</a:t>
            </a:r>
            <a:r>
              <a:rPr lang="zh-CN" altLang="en-US" sz="2000" dirty="0" smtClean="0">
                <a:solidFill>
                  <a:schemeClr val="tx1">
                    <a:lumMod val="75000"/>
                    <a:lumOff val="25000"/>
                  </a:schemeClr>
                </a:solidFill>
                <a:sym typeface="+mn-ea"/>
              </a:rPr>
              <a:t>；</a:t>
            </a:r>
            <a:endParaRPr lang="zh-CN" altLang="en-US" sz="2000" dirty="0" smtClean="0">
              <a:solidFill>
                <a:schemeClr val="tx1">
                  <a:lumMod val="75000"/>
                  <a:lumOff val="25000"/>
                </a:schemeClr>
              </a:solidFill>
            </a:endParaRPr>
          </a:p>
          <a:p>
            <a:pPr>
              <a:lnSpc>
                <a:spcPts val="3200"/>
              </a:lnSpc>
            </a:pPr>
            <a:r>
              <a:rPr lang="zh-CN" altLang="en-US" sz="2000" dirty="0" smtClean="0">
                <a:solidFill>
                  <a:schemeClr val="tx1">
                    <a:lumMod val="75000"/>
                    <a:lumOff val="25000"/>
                  </a:schemeClr>
                </a:solidFill>
                <a:sym typeface="+mn-ea"/>
              </a:rPr>
              <a:t>（二）</a:t>
            </a:r>
            <a:r>
              <a:rPr lang="zh-CN" altLang="en-US" sz="2000" b="1" dirty="0" smtClean="0">
                <a:solidFill>
                  <a:schemeClr val="tx1">
                    <a:lumMod val="75000"/>
                    <a:lumOff val="25000"/>
                  </a:schemeClr>
                </a:solidFill>
                <a:sym typeface="+mn-ea"/>
              </a:rPr>
              <a:t>60 周岁</a:t>
            </a:r>
            <a:r>
              <a:rPr lang="zh-CN" altLang="en-US" sz="2000" dirty="0" smtClean="0">
                <a:solidFill>
                  <a:schemeClr val="tx1">
                    <a:lumMod val="75000"/>
                    <a:lumOff val="25000"/>
                  </a:schemeClr>
                </a:solidFill>
                <a:sym typeface="+mn-ea"/>
              </a:rPr>
              <a:t>以上的</a:t>
            </a:r>
            <a:r>
              <a:rPr lang="zh-CN" altLang="en-US" sz="2000" b="1" dirty="0" smtClean="0">
                <a:solidFill>
                  <a:schemeClr val="tx1">
                    <a:lumMod val="75000"/>
                    <a:lumOff val="25000"/>
                  </a:schemeClr>
                </a:solidFill>
                <a:sym typeface="+mn-ea"/>
              </a:rPr>
              <a:t>最低生活保障对象</a:t>
            </a:r>
            <a:r>
              <a:rPr lang="zh-CN" altLang="en-US" sz="2000" dirty="0" smtClean="0">
                <a:solidFill>
                  <a:schemeClr val="tx1">
                    <a:lumMod val="75000"/>
                    <a:lumOff val="25000"/>
                  </a:schemeClr>
                </a:solidFill>
                <a:sym typeface="+mn-ea"/>
              </a:rPr>
              <a:t>；</a:t>
            </a:r>
            <a:endParaRPr lang="zh-CN" altLang="en-US" sz="2000" dirty="0" smtClean="0">
              <a:solidFill>
                <a:schemeClr val="tx1">
                  <a:lumMod val="75000"/>
                  <a:lumOff val="25000"/>
                </a:schemeClr>
              </a:solidFill>
            </a:endParaRPr>
          </a:p>
          <a:p>
            <a:pPr>
              <a:lnSpc>
                <a:spcPts val="3200"/>
              </a:lnSpc>
            </a:pPr>
            <a:r>
              <a:rPr lang="zh-CN" altLang="en-US" sz="2000" dirty="0" smtClean="0">
                <a:solidFill>
                  <a:schemeClr val="tx1">
                    <a:lumMod val="75000"/>
                    <a:lumOff val="25000"/>
                  </a:schemeClr>
                </a:solidFill>
                <a:sym typeface="+mn-ea"/>
              </a:rPr>
              <a:t>（三）</a:t>
            </a:r>
            <a:r>
              <a:rPr lang="zh-CN" altLang="en-US" sz="2000" b="1" dirty="0" smtClean="0">
                <a:solidFill>
                  <a:schemeClr val="tx1">
                    <a:lumMod val="75000"/>
                    <a:lumOff val="25000"/>
                  </a:schemeClr>
                </a:solidFill>
                <a:sym typeface="+mn-ea"/>
              </a:rPr>
              <a:t>70 周岁</a:t>
            </a:r>
            <a:r>
              <a:rPr lang="zh-CN" altLang="en-US" sz="2000" dirty="0" smtClean="0">
                <a:solidFill>
                  <a:schemeClr val="tx1">
                    <a:lumMod val="75000"/>
                    <a:lumOff val="25000"/>
                  </a:schemeClr>
                </a:solidFill>
                <a:sym typeface="+mn-ea"/>
              </a:rPr>
              <a:t>以上的老年人，本人收入</a:t>
            </a:r>
            <a:r>
              <a:rPr lang="zh-CN" altLang="en-US" sz="2000" b="1" dirty="0" smtClean="0">
                <a:solidFill>
                  <a:schemeClr val="tx1">
                    <a:lumMod val="75000"/>
                    <a:lumOff val="25000"/>
                  </a:schemeClr>
                </a:solidFill>
                <a:sym typeface="+mn-ea"/>
              </a:rPr>
              <a:t>低于当地上年人均可支配收入</a:t>
            </a:r>
            <a:r>
              <a:rPr lang="zh-CN" altLang="en-US" sz="2000" dirty="0" smtClean="0">
                <a:solidFill>
                  <a:schemeClr val="tx1">
                    <a:lumMod val="75000"/>
                    <a:lumOff val="25000"/>
                  </a:schemeClr>
                </a:solidFill>
                <a:sym typeface="+mn-ea"/>
              </a:rPr>
              <a:t>，且其财产符合低收入家庭财产状况规定的；</a:t>
            </a:r>
            <a:endParaRPr lang="zh-CN" altLang="en-US" sz="2000" dirty="0" smtClean="0">
              <a:solidFill>
                <a:schemeClr val="tx1">
                  <a:lumMod val="75000"/>
                  <a:lumOff val="25000"/>
                </a:schemeClr>
              </a:solidFill>
            </a:endParaRPr>
          </a:p>
          <a:p>
            <a:pPr>
              <a:lnSpc>
                <a:spcPts val="3200"/>
              </a:lnSpc>
            </a:pPr>
            <a:r>
              <a:rPr lang="zh-CN" altLang="en-US" sz="2000" dirty="0" smtClean="0">
                <a:solidFill>
                  <a:schemeClr val="tx1">
                    <a:lumMod val="75000"/>
                    <a:lumOff val="25000"/>
                  </a:schemeClr>
                </a:solidFill>
                <a:sym typeface="+mn-ea"/>
              </a:rPr>
              <a:t>（四）</a:t>
            </a:r>
            <a:r>
              <a:rPr lang="zh-CN" altLang="en-US" sz="2000" b="1" dirty="0" smtClean="0">
                <a:solidFill>
                  <a:schemeClr val="tx1">
                    <a:lumMod val="75000"/>
                    <a:lumOff val="25000"/>
                  </a:schemeClr>
                </a:solidFill>
                <a:sym typeface="+mn-ea"/>
              </a:rPr>
              <a:t>重度残疾人和残疾等级为三级的智力、精神残疾人，残疾等级为一、二级的肢体残疾人，残疾等级为一级的视力残疾人</a:t>
            </a:r>
            <a:r>
              <a:rPr lang="zh-CN" altLang="en-US" sz="2000" dirty="0" smtClean="0">
                <a:solidFill>
                  <a:schemeClr val="tx1">
                    <a:lumMod val="75000"/>
                    <a:lumOff val="25000"/>
                  </a:schemeClr>
                </a:solidFill>
                <a:sym typeface="+mn-ea"/>
              </a:rPr>
              <a:t>，本人收入低于当地上年人均可支配收入，且其财产符合低收入家庭财产状况规定的；</a:t>
            </a:r>
            <a:endParaRPr lang="zh-CN" altLang="en-US" sz="2000" dirty="0" smtClean="0">
              <a:solidFill>
                <a:schemeClr val="tx1">
                  <a:lumMod val="75000"/>
                  <a:lumOff val="25000"/>
                </a:schemeClr>
              </a:solidFill>
            </a:endParaRPr>
          </a:p>
          <a:p>
            <a:pPr>
              <a:lnSpc>
                <a:spcPts val="3200"/>
              </a:lnSpc>
            </a:pPr>
            <a:r>
              <a:rPr lang="zh-CN" altLang="en-US" sz="2000" dirty="0" smtClean="0">
                <a:solidFill>
                  <a:schemeClr val="tx1">
                    <a:lumMod val="75000"/>
                    <a:lumOff val="25000"/>
                  </a:schemeClr>
                </a:solidFill>
                <a:sym typeface="+mn-ea"/>
              </a:rPr>
              <a:t>（五）无民事行为能力、被宣告失踪或者在监狱服刑的人员，且其财产符合低收入家庭财产状况规定的；</a:t>
            </a:r>
            <a:endParaRPr lang="zh-CN" altLang="en-US" sz="2000" dirty="0" smtClean="0">
              <a:solidFill>
                <a:schemeClr val="tx1">
                  <a:lumMod val="75000"/>
                  <a:lumOff val="25000"/>
                </a:schemeClr>
              </a:solidFill>
            </a:endParaRPr>
          </a:p>
          <a:p>
            <a:pPr defTabSz="1076325" rtl="0">
              <a:lnSpc>
                <a:spcPts val="3200"/>
              </a:lnSpc>
              <a:buClrTx/>
              <a:buSzTx/>
              <a:buFontTx/>
            </a:pPr>
            <a:r>
              <a:rPr lang="zh-CN" altLang="en-US" sz="2000">
                <a:solidFill>
                  <a:srgbClr val="FF0000"/>
                </a:solidFill>
                <a:sym typeface="微软雅黑" panose="020B0503020204020204" charset="-122"/>
              </a:rPr>
              <a:t>（六）全日制本科以下（含）在校学生；</a:t>
            </a:r>
            <a:endParaRPr lang="zh-CN" altLang="en-US" sz="2000" kern="1200" baseline="0">
              <a:solidFill>
                <a:schemeClr val="tx1"/>
              </a:solidFill>
              <a:latin typeface="+mn-lt"/>
              <a:ea typeface="+mn-ea"/>
              <a:cs typeface="+mn-cs"/>
              <a:sym typeface="微软雅黑" panose="020B0503020204020204" charset="-122"/>
            </a:endParaRPr>
          </a:p>
          <a:p>
            <a:pPr defTabSz="1076325" rtl="0">
              <a:lnSpc>
                <a:spcPts val="3200"/>
              </a:lnSpc>
              <a:buClrTx/>
              <a:buSzTx/>
              <a:buFontTx/>
            </a:pPr>
            <a:r>
              <a:rPr lang="zh-CN" altLang="en-US" sz="2000">
                <a:solidFill>
                  <a:srgbClr val="FF0000"/>
                </a:solidFill>
                <a:sym typeface="微软雅黑" panose="020B0503020204020204" charset="-122"/>
              </a:rPr>
              <a:t>（七）因重病、重残经鉴定或评定为部分丧失生活自理能力和完全丧失生活自理能力的人员。</a:t>
            </a:r>
            <a:endParaRPr lang="zh-CN" altLang="en-US" sz="2000" b="1" dirty="0">
              <a:solidFill>
                <a:schemeClr val="tx1"/>
              </a:solidFill>
              <a:latin typeface="楷体" panose="02010609060101010101" charset="-122"/>
              <a:ea typeface="楷体" panose="02010609060101010101" charset="-122"/>
              <a:sym typeface="宋体" panose="02010600030101010101" pitchFamily="2" charset="-122"/>
            </a:endParaRPr>
          </a:p>
        </p:txBody>
      </p:sp>
      <p:sp>
        <p:nvSpPr>
          <p:cNvPr id="98317" name="文本框 13"/>
          <p:cNvSpPr txBox="1"/>
          <p:nvPr/>
        </p:nvSpPr>
        <p:spPr>
          <a:xfrm>
            <a:off x="878205" y="224155"/>
            <a:ext cx="8625205" cy="82994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a:p>
            <a:endParaRPr lang="zh-CN" altLang="en-US" sz="2400" b="1" dirty="0">
              <a:solidFill>
                <a:srgbClr val="0070C0"/>
              </a:solidFill>
              <a:latin typeface="华文楷体" charset="-122"/>
              <a:ea typeface="华文楷体" charset="-122"/>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035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035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0360"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100363" name="TextBox 11"/>
          <p:cNvSpPr txBox="1"/>
          <p:nvPr/>
        </p:nvSpPr>
        <p:spPr>
          <a:xfrm>
            <a:off x="341630" y="1394460"/>
            <a:ext cx="11107420" cy="1056640"/>
          </a:xfrm>
          <a:prstGeom prst="rect">
            <a:avLst/>
          </a:prstGeom>
          <a:noFill/>
          <a:ln w="9525">
            <a:noFill/>
          </a:ln>
        </p:spPr>
        <p:txBody>
          <a:bodyPr wrap="square" anchor="t" anchorCtr="0">
            <a:spAutoFit/>
          </a:bodyPr>
          <a:p>
            <a:pPr>
              <a:lnSpc>
                <a:spcPct val="120000"/>
              </a:lnSpc>
            </a:pPr>
            <a:r>
              <a:rPr lang="zh-CN" altLang="en-US" sz="2800">
                <a:solidFill>
                  <a:srgbClr val="FF0000"/>
                </a:solidFill>
                <a:latin typeface="+mj-lt"/>
                <a:ea typeface="+mj-ea"/>
                <a:cs typeface="+mj-cs"/>
                <a:sym typeface="+mn-ea"/>
              </a:rPr>
              <a:t>家庭财产状况符合规定</a:t>
            </a:r>
            <a:endParaRPr lang="zh-CN" altLang="en-US" sz="2800" dirty="0" smtClean="0">
              <a:solidFill>
                <a:schemeClr val="tx1">
                  <a:lumMod val="75000"/>
                  <a:lumOff val="25000"/>
                </a:schemeClr>
              </a:solidFill>
            </a:endParaRPr>
          </a:p>
          <a:p>
            <a:pPr defTabSz="1076325">
              <a:lnSpc>
                <a:spcPts val="3500"/>
              </a:lnSpc>
            </a:pPr>
            <a:r>
              <a:rPr lang="zh-CN" altLang="en-US" sz="2000">
                <a:sym typeface="+mn-ea"/>
              </a:rPr>
              <a:t>特困人员的家庭财产标准原则上按照最低生活保障对象家庭财产的标准认定。</a:t>
            </a:r>
            <a:endParaRPr lang="zh-CN" altLang="en-US" sz="2000" b="1" dirty="0">
              <a:solidFill>
                <a:schemeClr val="tx1"/>
              </a:solidFill>
              <a:latin typeface="楷体" panose="02010609060101010101" charset="-122"/>
              <a:ea typeface="楷体" panose="02010609060101010101" charset="-122"/>
            </a:endParaRPr>
          </a:p>
        </p:txBody>
      </p:sp>
      <p:sp>
        <p:nvSpPr>
          <p:cNvPr id="100364" name="文本框 13"/>
          <p:cNvSpPr txBox="1"/>
          <p:nvPr/>
        </p:nvSpPr>
        <p:spPr>
          <a:xfrm>
            <a:off x="878205" y="224155"/>
            <a:ext cx="852487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035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035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0360"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100363" name="TextBox 11"/>
          <p:cNvSpPr txBox="1"/>
          <p:nvPr/>
        </p:nvSpPr>
        <p:spPr>
          <a:xfrm>
            <a:off x="437515" y="1107440"/>
            <a:ext cx="10287000" cy="4669790"/>
          </a:xfrm>
          <a:prstGeom prst="rect">
            <a:avLst/>
          </a:prstGeom>
          <a:noFill/>
          <a:ln w="9525">
            <a:noFill/>
          </a:ln>
        </p:spPr>
        <p:txBody>
          <a:bodyPr wrap="square" anchor="t" anchorCtr="0">
            <a:spAutoFit/>
          </a:bodyPr>
          <a:p>
            <a:pPr>
              <a:lnSpc>
                <a:spcPct val="120000"/>
              </a:lnSpc>
            </a:pPr>
            <a:r>
              <a:rPr lang="en-US" altLang="zh-CN" sz="2400" b="1" dirty="0">
                <a:latin typeface="楷体" panose="02010609060101010101" charset="-122"/>
                <a:ea typeface="楷体" panose="02010609060101010101" charset="-122"/>
                <a:sym typeface="+mn-ea"/>
              </a:rPr>
              <a:t>  </a:t>
            </a:r>
            <a:r>
              <a:rPr lang="zh-CN" altLang="en-US" sz="2800">
                <a:solidFill>
                  <a:srgbClr val="FF0000"/>
                </a:solidFill>
                <a:latin typeface="+mj-lt"/>
                <a:ea typeface="+mj-ea"/>
                <a:cs typeface="+mj-cs"/>
                <a:sym typeface="+mn-ea"/>
              </a:rPr>
              <a:t>未叠加享受社会救助相关待遇</a:t>
            </a:r>
            <a:endParaRPr lang="zh-CN" altLang="en-US" sz="2400" dirty="0" smtClean="0">
              <a:solidFill>
                <a:schemeClr val="tx1">
                  <a:lumMod val="75000"/>
                  <a:lumOff val="25000"/>
                </a:schemeClr>
              </a:solidFill>
              <a:sym typeface="+mn-ea"/>
            </a:endParaRPr>
          </a:p>
          <a:p>
            <a:pPr algn="l">
              <a:lnSpc>
                <a:spcPct val="120000"/>
              </a:lnSpc>
              <a:buClrTx/>
              <a:buSzTx/>
              <a:buFontTx/>
            </a:pPr>
            <a:endParaRPr sz="2400">
              <a:sym typeface="+mn-ea"/>
            </a:endParaRPr>
          </a:p>
          <a:p>
            <a:pPr indent="457200" algn="l" fontAlgn="auto">
              <a:lnSpc>
                <a:spcPct val="120000"/>
              </a:lnSpc>
              <a:buClrTx/>
              <a:buSzTx/>
              <a:buFontTx/>
            </a:pPr>
            <a:r>
              <a:rPr sz="2400">
                <a:sym typeface="+mn-ea"/>
              </a:rPr>
              <a:t>同时符合特困人员救助供养条件和孤儿、事实无人抚养儿童认定条件的未成年人，选择申请纳入孤儿</a:t>
            </a:r>
            <a:r>
              <a:rPr lang="zh-CN" sz="2400">
                <a:sym typeface="+mn-ea"/>
              </a:rPr>
              <a:t>或</a:t>
            </a:r>
            <a:r>
              <a:rPr sz="2400">
                <a:sym typeface="+mn-ea"/>
              </a:rPr>
              <a:t>事实无人抚养儿童范围的，不再认定为特困人员。</a:t>
            </a:r>
            <a:endParaRPr sz="2400">
              <a:sym typeface="+mn-ea"/>
            </a:endParaRPr>
          </a:p>
          <a:p>
            <a:pPr indent="457200" algn="l" fontAlgn="auto">
              <a:lnSpc>
                <a:spcPct val="120000"/>
              </a:lnSpc>
              <a:buClrTx/>
              <a:buSzTx/>
              <a:buFontTx/>
            </a:pPr>
            <a:endParaRPr lang="zh-CN" altLang="en-US" sz="2400" kern="1200" baseline="0">
              <a:solidFill>
                <a:schemeClr val="tx1"/>
              </a:solidFill>
              <a:latin typeface="+mn-lt"/>
              <a:ea typeface="+mn-ea"/>
              <a:cs typeface="+mn-cs"/>
            </a:endParaRPr>
          </a:p>
          <a:p>
            <a:pPr indent="457200" defTabSz="1076325" fontAlgn="auto"/>
            <a:r>
              <a:rPr lang="zh-CN" altLang="en-US" sz="2400">
                <a:sym typeface="+mn-ea"/>
              </a:rPr>
              <a:t>纳入特困人员救助供养范围的，不再适用最低生活保障政策。</a:t>
            </a:r>
            <a:endParaRPr lang="zh-CN" altLang="en-US" sz="2400">
              <a:sym typeface="+mn-ea"/>
            </a:endParaRPr>
          </a:p>
          <a:p>
            <a:pPr indent="457200" defTabSz="1076325" fontAlgn="auto"/>
            <a:endParaRPr lang="zh-CN" altLang="en-US" sz="2400" kern="1200" baseline="0">
              <a:solidFill>
                <a:schemeClr val="tx1"/>
              </a:solidFill>
              <a:latin typeface="+mn-lt"/>
              <a:ea typeface="+mn-ea"/>
              <a:cs typeface="+mn-cs"/>
            </a:endParaRPr>
          </a:p>
          <a:p>
            <a:pPr indent="457200" algn="l" defTabSz="1076325" fontAlgn="auto">
              <a:buClrTx/>
              <a:buSzTx/>
              <a:buFontTx/>
            </a:pPr>
            <a:r>
              <a:rPr lang="zh-CN" altLang="en-US" sz="2400">
                <a:sym typeface="+mn-ea"/>
              </a:rPr>
              <a:t>特困人员中的未成年人，可继续享有救助供养待遇至 18 周岁；年满 18 周岁仍在接受义务教育或者在普通高中、中等职业学校就读的，可继续享有救助供养待遇。</a:t>
            </a:r>
            <a:endParaRPr lang="zh-CN" altLang="en-US" sz="2400" b="1" dirty="0">
              <a:solidFill>
                <a:schemeClr val="tx1"/>
              </a:solidFill>
              <a:latin typeface="楷体" panose="02010609060101010101" charset="-122"/>
              <a:ea typeface="楷体" panose="02010609060101010101" charset="-122"/>
            </a:endParaRPr>
          </a:p>
        </p:txBody>
      </p:sp>
      <p:sp>
        <p:nvSpPr>
          <p:cNvPr id="100364" name="文本框 13"/>
          <p:cNvSpPr txBox="1"/>
          <p:nvPr/>
        </p:nvSpPr>
        <p:spPr>
          <a:xfrm>
            <a:off x="878205" y="224155"/>
            <a:ext cx="852487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035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035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0360"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100364" name="文本框 13"/>
          <p:cNvSpPr txBox="1"/>
          <p:nvPr/>
        </p:nvSpPr>
        <p:spPr>
          <a:xfrm>
            <a:off x="878205" y="224155"/>
            <a:ext cx="852487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sp>
        <p:nvSpPr>
          <p:cNvPr id="21" name="圆角矩形 20"/>
          <p:cNvSpPr/>
          <p:nvPr/>
        </p:nvSpPr>
        <p:spPr>
          <a:xfrm>
            <a:off x="503238" y="2325370"/>
            <a:ext cx="2349500" cy="11414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000" b="1" dirty="0">
                <a:solidFill>
                  <a:schemeClr val="tx1"/>
                </a:solidFill>
                <a:latin typeface="微软雅黑" panose="020B0503020204020204" charset="-122"/>
                <a:ea typeface="微软雅黑" panose="020B0503020204020204" charset="-122"/>
              </a:rPr>
              <a:t>供养方式</a:t>
            </a:r>
            <a:endParaRPr lang="zh-CN" altLang="en-US" sz="2000" b="1" dirty="0">
              <a:solidFill>
                <a:schemeClr val="tx1"/>
              </a:solidFill>
              <a:latin typeface="微软雅黑" panose="020B0503020204020204" charset="-122"/>
              <a:ea typeface="微软雅黑" panose="020B0503020204020204" charset="-122"/>
            </a:endParaRPr>
          </a:p>
        </p:txBody>
      </p:sp>
      <p:sp>
        <p:nvSpPr>
          <p:cNvPr id="22" name="右箭头 21"/>
          <p:cNvSpPr/>
          <p:nvPr/>
        </p:nvSpPr>
        <p:spPr>
          <a:xfrm>
            <a:off x="3061335" y="2410778"/>
            <a:ext cx="838200" cy="779462"/>
          </a:xfrm>
          <a:prstGeom prst="rightArrow">
            <a:avLst/>
          </a:prstGeom>
        </p:spPr>
        <p:style>
          <a:lnRef idx="2">
            <a:schemeClr val="accent1"/>
          </a:lnRef>
          <a:fillRef idx="1">
            <a:schemeClr val="lt1"/>
          </a:fillRef>
          <a:effectRef idx="0">
            <a:schemeClr val="accent1"/>
          </a:effectRef>
          <a:fontRef idx="minor">
            <a:schemeClr val="dk1"/>
          </a:fontRef>
        </p:style>
        <p:txBody>
          <a:bodyPr anchor="ctr"/>
          <a:p>
            <a:pPr algn="ctr" fontAlgn="auto">
              <a:spcBef>
                <a:spcPts val="0"/>
              </a:spcBef>
              <a:spcAft>
                <a:spcPts val="0"/>
              </a:spcAft>
              <a:defRPr/>
            </a:pPr>
            <a:endParaRPr lang="zh-CN" altLang="en-US" sz="1350"/>
          </a:p>
        </p:txBody>
      </p:sp>
      <p:sp>
        <p:nvSpPr>
          <p:cNvPr id="3" name="圆角矩形 2"/>
          <p:cNvSpPr/>
          <p:nvPr/>
        </p:nvSpPr>
        <p:spPr>
          <a:xfrm>
            <a:off x="3965893" y="1548765"/>
            <a:ext cx="2349500" cy="1141413"/>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000" b="1" dirty="0">
                <a:solidFill>
                  <a:schemeClr val="tx1"/>
                </a:solidFill>
                <a:latin typeface="微软雅黑" panose="020B0503020204020204" charset="-122"/>
                <a:ea typeface="微软雅黑" panose="020B0503020204020204" charset="-122"/>
              </a:rPr>
              <a:t>分散供养</a:t>
            </a:r>
            <a:endParaRPr lang="zh-CN" altLang="en-US" sz="2000" b="1" dirty="0">
              <a:solidFill>
                <a:schemeClr val="tx1"/>
              </a:solidFill>
              <a:latin typeface="微软雅黑" panose="020B0503020204020204" charset="-122"/>
              <a:ea typeface="微软雅黑" panose="020B0503020204020204" charset="-122"/>
            </a:endParaRPr>
          </a:p>
        </p:txBody>
      </p:sp>
      <p:sp>
        <p:nvSpPr>
          <p:cNvPr id="5" name="圆角矩形 4"/>
          <p:cNvSpPr/>
          <p:nvPr/>
        </p:nvSpPr>
        <p:spPr>
          <a:xfrm>
            <a:off x="3965893" y="3075305"/>
            <a:ext cx="2349500" cy="1141413"/>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000" b="1" dirty="0">
                <a:solidFill>
                  <a:schemeClr val="tx1"/>
                </a:solidFill>
                <a:latin typeface="微软雅黑" panose="020B0503020204020204" charset="-122"/>
                <a:ea typeface="微软雅黑" panose="020B0503020204020204" charset="-122"/>
              </a:rPr>
              <a:t>集中供养</a:t>
            </a:r>
            <a:endParaRPr lang="zh-CN" altLang="en-US" sz="2000" b="1" dirty="0">
              <a:solidFill>
                <a:schemeClr val="tx1"/>
              </a:solidFill>
              <a:latin typeface="微软雅黑" panose="020B0503020204020204" charset="-122"/>
              <a:ea typeface="微软雅黑" panose="020B0503020204020204" charset="-122"/>
            </a:endParaRPr>
          </a:p>
        </p:txBody>
      </p:sp>
      <p:sp>
        <p:nvSpPr>
          <p:cNvPr id="6" name="圆角矩形 5"/>
          <p:cNvSpPr/>
          <p:nvPr/>
        </p:nvSpPr>
        <p:spPr>
          <a:xfrm>
            <a:off x="7454900" y="1548765"/>
            <a:ext cx="3262630" cy="1141730"/>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000" dirty="0">
                <a:solidFill>
                  <a:schemeClr val="tx1"/>
                </a:solidFill>
                <a:latin typeface="宋体" panose="02010600030101010101" pitchFamily="2" charset="-122"/>
                <a:ea typeface="宋体" panose="02010600030101010101" pitchFamily="2" charset="-122"/>
              </a:rPr>
              <a:t>签订照料护理协议，落实照料护理责任人，乡村干部落实探视巡访责任。</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7" name="右箭头 6"/>
          <p:cNvSpPr/>
          <p:nvPr/>
        </p:nvSpPr>
        <p:spPr>
          <a:xfrm>
            <a:off x="6466205" y="1729423"/>
            <a:ext cx="838200" cy="779462"/>
          </a:xfrm>
          <a:prstGeom prst="rightArrow">
            <a:avLst/>
          </a:prstGeom>
        </p:spPr>
        <p:style>
          <a:lnRef idx="2">
            <a:schemeClr val="accent1"/>
          </a:lnRef>
          <a:fillRef idx="1">
            <a:schemeClr val="lt1"/>
          </a:fillRef>
          <a:effectRef idx="0">
            <a:schemeClr val="accent1"/>
          </a:effectRef>
          <a:fontRef idx="minor">
            <a:schemeClr val="dk1"/>
          </a:fontRef>
        </p:style>
        <p:txBody>
          <a:bodyPr anchor="ctr"/>
          <a:p>
            <a:pPr algn="ctr" fontAlgn="auto">
              <a:spcBef>
                <a:spcPts val="0"/>
              </a:spcBef>
              <a:spcAft>
                <a:spcPts val="0"/>
              </a:spcAft>
              <a:defRPr/>
            </a:pPr>
            <a:endParaRPr lang="zh-CN" altLang="en-US" sz="1350"/>
          </a:p>
        </p:txBody>
      </p:sp>
      <p:sp>
        <p:nvSpPr>
          <p:cNvPr id="8" name="右箭头 7"/>
          <p:cNvSpPr/>
          <p:nvPr/>
        </p:nvSpPr>
        <p:spPr>
          <a:xfrm>
            <a:off x="6466205" y="3342323"/>
            <a:ext cx="838200" cy="779462"/>
          </a:xfrm>
          <a:prstGeom prst="rightArrow">
            <a:avLst/>
          </a:prstGeom>
        </p:spPr>
        <p:style>
          <a:lnRef idx="2">
            <a:schemeClr val="accent1"/>
          </a:lnRef>
          <a:fillRef idx="1">
            <a:schemeClr val="lt1"/>
          </a:fillRef>
          <a:effectRef idx="0">
            <a:schemeClr val="accent1"/>
          </a:effectRef>
          <a:fontRef idx="minor">
            <a:schemeClr val="dk1"/>
          </a:fontRef>
        </p:style>
        <p:txBody>
          <a:bodyPr anchor="ctr"/>
          <a:p>
            <a:pPr algn="ctr" fontAlgn="auto">
              <a:spcBef>
                <a:spcPts val="0"/>
              </a:spcBef>
              <a:spcAft>
                <a:spcPts val="0"/>
              </a:spcAft>
              <a:defRPr/>
            </a:pPr>
            <a:endParaRPr lang="zh-CN" altLang="en-US" sz="1350"/>
          </a:p>
        </p:txBody>
      </p:sp>
      <p:sp>
        <p:nvSpPr>
          <p:cNvPr id="10" name="圆角矩形 9"/>
          <p:cNvSpPr/>
          <p:nvPr/>
        </p:nvSpPr>
        <p:spPr>
          <a:xfrm>
            <a:off x="7454900" y="3190240"/>
            <a:ext cx="3262630" cy="1141730"/>
          </a:xfrm>
          <a:prstGeom prst="round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2000" dirty="0" smtClean="0">
                <a:solidFill>
                  <a:schemeClr val="tx1">
                    <a:lumMod val="75000"/>
                    <a:lumOff val="25000"/>
                  </a:schemeClr>
                </a:solidFill>
                <a:sym typeface="+mn-ea"/>
              </a:rPr>
              <a:t>入住敬老院，要求无精神病、传染病。</a:t>
            </a:r>
            <a:endParaRPr lang="zh-CN" altLang="en-US" sz="2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cxnSp>
        <p:nvCxnSpPr>
          <p:cNvPr id="60418" name="直接连接符 15"/>
          <p:cNvCxnSpPr/>
          <p:nvPr/>
        </p:nvCxnSpPr>
        <p:spPr>
          <a:xfrm>
            <a:off x="3324225" y="1925638"/>
            <a:ext cx="0" cy="3302000"/>
          </a:xfrm>
          <a:prstGeom prst="line">
            <a:avLst/>
          </a:prstGeom>
          <a:ln w="19050" cap="flat" cmpd="sng">
            <a:solidFill>
              <a:srgbClr val="EEA8B2"/>
            </a:solidFill>
            <a:prstDash val="solid"/>
            <a:miter/>
            <a:headEnd type="none" w="med" len="med"/>
            <a:tailEnd type="none" w="med" len="med"/>
          </a:ln>
        </p:spPr>
      </p:cxnSp>
      <p:sp>
        <p:nvSpPr>
          <p:cNvPr id="60419" name="文本框 17"/>
          <p:cNvSpPr txBox="1"/>
          <p:nvPr/>
        </p:nvSpPr>
        <p:spPr>
          <a:xfrm>
            <a:off x="3790950" y="2349500"/>
            <a:ext cx="3682365" cy="400050"/>
          </a:xfrm>
          <a:prstGeom prst="rect">
            <a:avLst/>
          </a:prstGeom>
          <a:noFill/>
          <a:ln w="9525">
            <a:noFill/>
          </a:ln>
        </p:spPr>
        <p:txBody>
          <a:bodyPr anchor="ctr" anchorCtr="0"/>
          <a:p>
            <a:r>
              <a:rPr lang="zh-CN" altLang="zh-CN" sz="2800" baseline="0" dirty="0">
                <a:solidFill>
                  <a:srgbClr val="D02942"/>
                </a:solidFill>
                <a:latin typeface="华文细黑" pitchFamily="2" charset="-122"/>
                <a:ea typeface="华文细黑" pitchFamily="2" charset="-122"/>
              </a:rPr>
              <a:t>最低生活保障</a:t>
            </a:r>
            <a:endParaRPr lang="zh-CN" altLang="zh-CN" sz="2800" baseline="0" dirty="0">
              <a:solidFill>
                <a:srgbClr val="D02942"/>
              </a:solidFill>
              <a:latin typeface="华文细黑" pitchFamily="2" charset="-122"/>
              <a:ea typeface="华文细黑" pitchFamily="2" charset="-122"/>
            </a:endParaRPr>
          </a:p>
        </p:txBody>
      </p:sp>
      <p:sp>
        <p:nvSpPr>
          <p:cNvPr id="60420" name="文本框 18"/>
          <p:cNvSpPr txBox="1"/>
          <p:nvPr/>
        </p:nvSpPr>
        <p:spPr>
          <a:xfrm>
            <a:off x="3790950" y="3035935"/>
            <a:ext cx="5594350" cy="786765"/>
          </a:xfrm>
          <a:prstGeom prst="rect">
            <a:avLst/>
          </a:prstGeom>
          <a:noFill/>
          <a:ln w="9525">
            <a:noFill/>
          </a:ln>
        </p:spPr>
        <p:txBody>
          <a:bodyPr anchor="ctr" anchorCtr="0"/>
          <a:p>
            <a:r>
              <a:rPr lang="zh-CN" altLang="zh-CN" sz="2800">
                <a:solidFill>
                  <a:srgbClr val="D02942"/>
                </a:solidFill>
                <a:latin typeface="华文细黑" pitchFamily="2" charset="-122"/>
                <a:ea typeface="华文细黑" pitchFamily="2" charset="-122"/>
              </a:rPr>
              <a:t>特困人员救助供养</a:t>
            </a:r>
            <a:endParaRPr lang="zh-CN" altLang="zh-CN" sz="2800">
              <a:solidFill>
                <a:srgbClr val="D02942"/>
              </a:solidFill>
              <a:latin typeface="华文细黑" pitchFamily="2" charset="-122"/>
              <a:ea typeface="华文细黑" pitchFamily="2" charset="-122"/>
            </a:endParaRPr>
          </a:p>
        </p:txBody>
      </p:sp>
      <p:sp>
        <p:nvSpPr>
          <p:cNvPr id="60421" name="文本框 20"/>
          <p:cNvSpPr txBox="1"/>
          <p:nvPr/>
        </p:nvSpPr>
        <p:spPr>
          <a:xfrm>
            <a:off x="1314450" y="3128645"/>
            <a:ext cx="1339850" cy="785813"/>
          </a:xfrm>
          <a:prstGeom prst="rect">
            <a:avLst/>
          </a:prstGeom>
          <a:noFill/>
          <a:ln w="9525">
            <a:noFill/>
          </a:ln>
        </p:spPr>
        <p:txBody>
          <a:bodyPr wrap="none" anchor="t" anchorCtr="0">
            <a:spAutoFit/>
          </a:bodyPr>
          <a:p>
            <a:r>
              <a:rPr lang="zh-CN" altLang="en-US" sz="4500" b="1" baseline="0" dirty="0">
                <a:solidFill>
                  <a:srgbClr val="D02942"/>
                </a:solidFill>
                <a:latin typeface="华文中宋" charset="-122"/>
                <a:ea typeface="华文中宋" charset="-122"/>
              </a:rPr>
              <a:t>目录</a:t>
            </a:r>
            <a:endParaRPr lang="zh-CN" altLang="en-US" sz="4500" b="1" baseline="0" dirty="0">
              <a:solidFill>
                <a:srgbClr val="D02942"/>
              </a:solidFill>
              <a:latin typeface="华文中宋" charset="-122"/>
              <a:ea typeface="华文中宋" charset="-122"/>
            </a:endParaRPr>
          </a:p>
        </p:txBody>
      </p:sp>
      <p:sp>
        <p:nvSpPr>
          <p:cNvPr id="23" name="任意多边形 22"/>
          <p:cNvSpPr/>
          <p:nvPr/>
        </p:nvSpPr>
        <p:spPr>
          <a:xfrm>
            <a:off x="3044190" y="220757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1</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
        <p:nvSpPr>
          <p:cNvPr id="24" name="任意多边形 23"/>
          <p:cNvSpPr/>
          <p:nvPr/>
        </p:nvSpPr>
        <p:spPr>
          <a:xfrm>
            <a:off x="3043555" y="312864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2</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
        <p:nvSpPr>
          <p:cNvPr id="25" name="任意多边形 24"/>
          <p:cNvSpPr/>
          <p:nvPr/>
        </p:nvSpPr>
        <p:spPr>
          <a:xfrm>
            <a:off x="3043555" y="410845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3</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
        <p:nvSpPr>
          <p:cNvPr id="60425" name="文本框 19"/>
          <p:cNvSpPr txBox="1"/>
          <p:nvPr/>
        </p:nvSpPr>
        <p:spPr>
          <a:xfrm>
            <a:off x="3790950" y="4109085"/>
            <a:ext cx="3567113" cy="400050"/>
          </a:xfrm>
          <a:prstGeom prst="rect">
            <a:avLst/>
          </a:prstGeom>
          <a:noFill/>
          <a:ln w="9525">
            <a:noFill/>
          </a:ln>
        </p:spPr>
        <p:txBody>
          <a:bodyPr anchor="ctr" anchorCtr="0"/>
          <a:p>
            <a:r>
              <a:rPr lang="zh-CN" altLang="zh-CN" sz="2800" baseline="0" dirty="0">
                <a:solidFill>
                  <a:srgbClr val="D02942"/>
                </a:solidFill>
                <a:latin typeface="华文细黑" pitchFamily="2" charset="-122"/>
                <a:ea typeface="华文细黑" pitchFamily="2" charset="-122"/>
              </a:rPr>
              <a:t>临时救助</a:t>
            </a:r>
            <a:endParaRPr lang="zh-CN" altLang="zh-CN" sz="2800" baseline="0" dirty="0">
              <a:solidFill>
                <a:srgbClr val="D02942"/>
              </a:solidFill>
              <a:latin typeface="华文细黑" pitchFamily="2" charset="-122"/>
              <a:ea typeface="华文细黑"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035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035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0360"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100364" name="文本框 13"/>
          <p:cNvSpPr txBox="1"/>
          <p:nvPr/>
        </p:nvSpPr>
        <p:spPr>
          <a:xfrm>
            <a:off x="878205" y="224155"/>
            <a:ext cx="852487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sp>
        <p:nvSpPr>
          <p:cNvPr id="8" name="文本框 7"/>
          <p:cNvSpPr txBox="1"/>
          <p:nvPr/>
        </p:nvSpPr>
        <p:spPr>
          <a:xfrm>
            <a:off x="585470" y="2188210"/>
            <a:ext cx="2540000" cy="2416175"/>
          </a:xfrm>
          <a:prstGeom prst="rect">
            <a:avLst/>
          </a:prstGeom>
          <a:noFill/>
        </p:spPr>
        <p:txBody>
          <a:bodyPr wrap="square" rtlCol="0" anchor="t">
            <a:spAutoFit/>
          </a:bodyPr>
          <a:p>
            <a:pPr>
              <a:lnSpc>
                <a:spcPct val="120000"/>
              </a:lnSpc>
            </a:pPr>
            <a:r>
              <a:rPr lang="zh-CN" altLang="en-US" dirty="0" smtClean="0">
                <a:solidFill>
                  <a:schemeClr val="tx1">
                    <a:lumMod val="75000"/>
                    <a:lumOff val="25000"/>
                  </a:schemeClr>
                </a:solidFill>
              </a:rPr>
              <a:t>依据6项指标综合评估</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（一）自主吃饭；</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（二）自主穿衣；</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（三）自主上下床；</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（四）自主如厕；</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（五）室内自主行走；</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（六）自主洗澡。</a:t>
            </a:r>
            <a:endParaRPr lang="zh-CN" altLang="en-US" dirty="0" smtClean="0">
              <a:solidFill>
                <a:schemeClr val="tx1">
                  <a:lumMod val="75000"/>
                  <a:lumOff val="25000"/>
                </a:schemeClr>
              </a:solidFill>
            </a:endParaRPr>
          </a:p>
        </p:txBody>
      </p:sp>
      <p:sp>
        <p:nvSpPr>
          <p:cNvPr id="2" name="文本框 1"/>
          <p:cNvSpPr txBox="1"/>
          <p:nvPr/>
        </p:nvSpPr>
        <p:spPr>
          <a:xfrm>
            <a:off x="1619250" y="1175385"/>
            <a:ext cx="3315970" cy="521970"/>
          </a:xfrm>
          <a:prstGeom prst="rect">
            <a:avLst/>
          </a:prstGeom>
          <a:noFill/>
        </p:spPr>
        <p:txBody>
          <a:bodyPr wrap="square" rtlCol="0">
            <a:spAutoFit/>
          </a:bodyPr>
          <a:p>
            <a:r>
              <a:rPr lang="zh-CN" altLang="en-US" sz="2800" b="1">
                <a:solidFill>
                  <a:srgbClr val="FF0000"/>
                </a:solidFill>
              </a:rPr>
              <a:t>生活自理能力评估</a:t>
            </a:r>
            <a:endParaRPr lang="zh-CN" altLang="en-US" sz="2800" b="1">
              <a:solidFill>
                <a:srgbClr val="FF0000"/>
              </a:solidFill>
            </a:endParaRPr>
          </a:p>
        </p:txBody>
      </p:sp>
      <p:sp>
        <p:nvSpPr>
          <p:cNvPr id="9" name="文本框 8"/>
          <p:cNvSpPr txBox="1"/>
          <p:nvPr/>
        </p:nvSpPr>
        <p:spPr>
          <a:xfrm>
            <a:off x="4935220" y="2246630"/>
            <a:ext cx="5472430" cy="2748280"/>
          </a:xfrm>
          <a:prstGeom prst="rect">
            <a:avLst/>
          </a:prstGeom>
          <a:noFill/>
        </p:spPr>
        <p:txBody>
          <a:bodyPr wrap="square" rtlCol="0" anchor="t">
            <a:spAutoFit/>
          </a:bodyPr>
          <a:p>
            <a:pPr>
              <a:lnSpc>
                <a:spcPct val="120000"/>
              </a:lnSpc>
            </a:pPr>
            <a:r>
              <a:rPr lang="zh-CN" altLang="en-US" dirty="0" smtClean="0">
                <a:solidFill>
                  <a:schemeClr val="tx1">
                    <a:lumMod val="75000"/>
                    <a:lumOff val="25000"/>
                  </a:schemeClr>
                </a:solidFill>
              </a:rPr>
              <a:t>6项指标全部达到的，可以视为全自理；</a:t>
            </a: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有3项以下（含3项）指标不能达到的，可以视为半失能；</a:t>
            </a: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有4项以上（含4项）指标不能达到的，可以视为失能。</a:t>
            </a:r>
            <a:endParaRPr lang="zh-CN" altLang="en-US" dirty="0" smtClean="0">
              <a:solidFill>
                <a:schemeClr val="tx1">
                  <a:lumMod val="75000"/>
                  <a:lumOff val="25000"/>
                </a:schemeClr>
              </a:solidFill>
            </a:endParaRPr>
          </a:p>
        </p:txBody>
      </p:sp>
      <p:pic>
        <p:nvPicPr>
          <p:cNvPr id="13" name="图片 12"/>
          <p:cNvPicPr>
            <a:picLocks noChangeAspect="1"/>
          </p:cNvPicPr>
          <p:nvPr/>
        </p:nvPicPr>
        <p:blipFill>
          <a:blip r:embed="rId3"/>
          <a:srcRect r="6240"/>
          <a:stretch>
            <a:fillRect/>
          </a:stretch>
        </p:blipFill>
        <p:spPr>
          <a:xfrm>
            <a:off x="3600450" y="2049145"/>
            <a:ext cx="1052195" cy="1006475"/>
          </a:xfrm>
          <a:prstGeom prst="rect">
            <a:avLst/>
          </a:prstGeom>
        </p:spPr>
      </p:pic>
      <p:pic>
        <p:nvPicPr>
          <p:cNvPr id="12" name="图片 11"/>
          <p:cNvPicPr>
            <a:picLocks noChangeAspect="1"/>
          </p:cNvPicPr>
          <p:nvPr/>
        </p:nvPicPr>
        <p:blipFill>
          <a:blip r:embed="rId4">
            <a:grayscl/>
          </a:blip>
          <a:stretch>
            <a:fillRect/>
          </a:stretch>
        </p:blipFill>
        <p:spPr>
          <a:xfrm>
            <a:off x="3580130" y="3119755"/>
            <a:ext cx="1092835" cy="1076325"/>
          </a:xfrm>
          <a:prstGeom prst="rect">
            <a:avLst/>
          </a:prstGeom>
        </p:spPr>
      </p:pic>
      <p:pic>
        <p:nvPicPr>
          <p:cNvPr id="14" name="图片 13"/>
          <p:cNvPicPr>
            <a:picLocks noChangeAspect="1"/>
          </p:cNvPicPr>
          <p:nvPr/>
        </p:nvPicPr>
        <p:blipFill>
          <a:blip r:embed="rId5">
            <a:biLevel thresh="50000"/>
          </a:blip>
          <a:stretch>
            <a:fillRect/>
          </a:stretch>
        </p:blipFill>
        <p:spPr>
          <a:xfrm>
            <a:off x="3580130" y="4420870"/>
            <a:ext cx="1201420" cy="815975"/>
          </a:xfrm>
          <a:prstGeom prst="rect">
            <a:avLst/>
          </a:prstGeom>
        </p:spPr>
      </p:pic>
      <p:sp>
        <p:nvSpPr>
          <p:cNvPr id="10" name="文本框 9"/>
          <p:cNvSpPr txBox="1"/>
          <p:nvPr/>
        </p:nvSpPr>
        <p:spPr>
          <a:xfrm>
            <a:off x="646430" y="5617845"/>
            <a:ext cx="9327515" cy="460375"/>
          </a:xfrm>
          <a:prstGeom prst="rect">
            <a:avLst/>
          </a:prstGeom>
          <a:noFill/>
        </p:spPr>
        <p:txBody>
          <a:bodyPr wrap="square" rtlCol="0" anchor="t">
            <a:spAutoFit/>
          </a:bodyPr>
          <a:p>
            <a:pPr>
              <a:lnSpc>
                <a:spcPct val="120000"/>
              </a:lnSpc>
            </a:pPr>
            <a:r>
              <a:rPr lang="zh-CN" altLang="en-US" sz="2000" b="1" dirty="0" smtClean="0">
                <a:solidFill>
                  <a:schemeClr val="tx1">
                    <a:lumMod val="75000"/>
                    <a:lumOff val="25000"/>
                  </a:schemeClr>
                </a:solidFill>
              </a:rPr>
              <a:t>备注</a:t>
            </a:r>
            <a:r>
              <a:rPr lang="zh-CN" altLang="en-US" dirty="0" smtClean="0">
                <a:solidFill>
                  <a:schemeClr val="tx1">
                    <a:lumMod val="75000"/>
                    <a:lumOff val="25000"/>
                  </a:schemeClr>
                </a:solidFill>
              </a:rPr>
              <a:t>：精神残疾的特困人员，精神一、二、三级为失能，</a:t>
            </a:r>
            <a:r>
              <a:rPr lang="zh-CN" altLang="en-US" dirty="0" smtClean="0">
                <a:solidFill>
                  <a:schemeClr val="tx1">
                    <a:lumMod val="75000"/>
                    <a:lumOff val="25000"/>
                  </a:schemeClr>
                </a:solidFill>
                <a:sym typeface="+mn-ea"/>
              </a:rPr>
              <a:t>精神四级半失能</a:t>
            </a:r>
            <a:endParaRPr lang="en-US" altLang="zh-CN" dirty="0" smtClean="0">
              <a:solidFill>
                <a:schemeClr val="tx1">
                  <a:lumMod val="75000"/>
                  <a:lumOff val="25000"/>
                </a:schemeClr>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035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035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0360"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595959"/>
                </a:solidFill>
                <a:latin typeface="华文楷体" charset="-122"/>
                <a:ea typeface="华文楷体" charset="-122"/>
              </a:rPr>
              <a:t>二、</a:t>
            </a:r>
            <a:endParaRPr lang="zh-CN" altLang="en-US" sz="2400" b="1">
              <a:solidFill>
                <a:srgbClr val="595959"/>
              </a:solidFill>
              <a:latin typeface="华文楷体" charset="-122"/>
              <a:ea typeface="华文楷体" charset="-122"/>
            </a:endParaRPr>
          </a:p>
        </p:txBody>
      </p:sp>
      <p:sp>
        <p:nvSpPr>
          <p:cNvPr id="100361" name="文本框 3"/>
          <p:cNvSpPr txBox="1"/>
          <p:nvPr/>
        </p:nvSpPr>
        <p:spPr>
          <a:xfrm>
            <a:off x="2649538" y="1046163"/>
            <a:ext cx="1816100" cy="583565"/>
          </a:xfrm>
          <a:prstGeom prst="rect">
            <a:avLst/>
          </a:prstGeom>
          <a:noFill/>
          <a:ln w="9525">
            <a:noFill/>
          </a:ln>
        </p:spPr>
        <p:txBody>
          <a:bodyPr wrap="none" anchor="t" anchorCtr="0">
            <a:spAutoFit/>
          </a:bodyPr>
          <a:p>
            <a:pPr algn="l"/>
            <a:r>
              <a:rPr lang="zh-CN" altLang="en-US" sz="3200" b="1" dirty="0">
                <a:solidFill>
                  <a:srgbClr val="FF0000"/>
                </a:solidFill>
                <a:latin typeface="+mn-ea"/>
                <a:ea typeface="+mn-ea"/>
                <a:sym typeface="宋体" panose="02010600030101010101" pitchFamily="2" charset="-122"/>
              </a:rPr>
              <a:t>救助标准</a:t>
            </a:r>
            <a:endParaRPr lang="zh-CN" altLang="en-US" sz="3200" b="1" dirty="0">
              <a:solidFill>
                <a:srgbClr val="FF0000"/>
              </a:solidFill>
              <a:latin typeface="+mn-ea"/>
              <a:ea typeface="+mn-ea"/>
              <a:sym typeface="宋体" panose="02010600030101010101" pitchFamily="2" charset="-122"/>
            </a:endParaRPr>
          </a:p>
        </p:txBody>
      </p:sp>
      <p:sp>
        <p:nvSpPr>
          <p:cNvPr id="100364" name="文本框 13"/>
          <p:cNvSpPr txBox="1"/>
          <p:nvPr/>
        </p:nvSpPr>
        <p:spPr>
          <a:xfrm>
            <a:off x="878205" y="224155"/>
            <a:ext cx="852487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特困人员救助供养</a:t>
            </a:r>
            <a:endParaRPr lang="zh-CN" altLang="en-US" sz="2400" b="1" dirty="0">
              <a:solidFill>
                <a:srgbClr val="0070C0"/>
              </a:solidFill>
              <a:latin typeface="华文楷体" charset="-122"/>
              <a:ea typeface="华文楷体" charset="-122"/>
            </a:endParaRPr>
          </a:p>
        </p:txBody>
      </p:sp>
      <p:sp>
        <p:nvSpPr>
          <p:cNvPr id="8" name="文本框 7"/>
          <p:cNvSpPr txBox="1"/>
          <p:nvPr/>
        </p:nvSpPr>
        <p:spPr>
          <a:xfrm>
            <a:off x="1303020" y="1780540"/>
            <a:ext cx="7919085" cy="3634740"/>
          </a:xfrm>
          <a:prstGeom prst="rect">
            <a:avLst/>
          </a:prstGeom>
          <a:noFill/>
        </p:spPr>
        <p:txBody>
          <a:bodyPr wrap="square" rtlCol="0" anchor="t">
            <a:spAutoFit/>
          </a:bodyPr>
          <a:p>
            <a:pPr>
              <a:lnSpc>
                <a:spcPct val="120000"/>
              </a:lnSpc>
            </a:pPr>
            <a:r>
              <a:rPr lang="zh-CN" altLang="en-US" sz="2400" b="1" dirty="0" smtClean="0">
                <a:solidFill>
                  <a:schemeClr val="tx1">
                    <a:lumMod val="75000"/>
                    <a:lumOff val="25000"/>
                  </a:schemeClr>
                </a:solidFill>
              </a:rPr>
              <a:t>基本生活保障</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农村分散（集中）670元∕人·月，城市</a:t>
            </a:r>
            <a:r>
              <a:rPr lang="zh-CN" altLang="en-US" dirty="0" smtClean="0">
                <a:solidFill>
                  <a:schemeClr val="tx1">
                    <a:lumMod val="75000"/>
                    <a:lumOff val="25000"/>
                  </a:schemeClr>
                </a:solidFill>
                <a:sym typeface="+mn-ea"/>
              </a:rPr>
              <a:t>分散（集中）</a:t>
            </a:r>
            <a:r>
              <a:rPr lang="zh-CN" altLang="en-US" dirty="0" smtClean="0">
                <a:solidFill>
                  <a:schemeClr val="tx1">
                    <a:lumMod val="75000"/>
                    <a:lumOff val="25000"/>
                  </a:schemeClr>
                </a:solidFill>
              </a:rPr>
              <a:t>995元∕人·月</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其中农村特困失能、半失能人员为995元/月·人</a:t>
            </a: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r>
              <a:rPr lang="zh-CN" altLang="en-US" sz="2400" b="1" dirty="0" smtClean="0">
                <a:solidFill>
                  <a:schemeClr val="tx1"/>
                </a:solidFill>
              </a:rPr>
              <a:t>照料护理补助</a:t>
            </a:r>
            <a:r>
              <a:rPr lang="zh-CN" altLang="en-US" sz="1800" dirty="0" smtClean="0">
                <a:solidFill>
                  <a:schemeClr val="tx1"/>
                </a:solidFill>
              </a:rPr>
              <a:t>（发放给照料护理责任人）</a:t>
            </a:r>
            <a:endParaRPr lang="zh-CN" altLang="en-US" sz="1800"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失能特困人员1200元/月</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半失能特困人员300元/月</a:t>
            </a:r>
            <a:endParaRPr lang="zh-CN" altLang="en-US" dirty="0" smtClean="0">
              <a:solidFill>
                <a:schemeClr val="tx1">
                  <a:lumMod val="75000"/>
                  <a:lumOff val="25000"/>
                </a:schemeClr>
              </a:solidFill>
            </a:endParaRPr>
          </a:p>
          <a:p>
            <a:pPr>
              <a:lnSpc>
                <a:spcPct val="120000"/>
              </a:lnSpc>
            </a:pPr>
            <a:r>
              <a:rPr lang="zh-CN" altLang="en-US" dirty="0" smtClean="0">
                <a:solidFill>
                  <a:schemeClr val="tx1">
                    <a:lumMod val="75000"/>
                    <a:lumOff val="25000"/>
                  </a:schemeClr>
                </a:solidFill>
              </a:rPr>
              <a:t>全自理特困人员70元/月</a:t>
            </a:r>
            <a:endParaRPr lang="zh-CN" altLang="en-US" dirty="0" smtClean="0">
              <a:solidFill>
                <a:schemeClr val="tx1">
                  <a:lumMod val="75000"/>
                  <a:lumOff val="25000"/>
                </a:schemeClr>
              </a:solidFill>
            </a:endParaRPr>
          </a:p>
          <a:p>
            <a:pPr>
              <a:lnSpc>
                <a:spcPct val="120000"/>
              </a:lnSpc>
            </a:pPr>
            <a:endParaRPr lang="zh-CN" altLang="en-US" dirty="0" smtClean="0">
              <a:solidFill>
                <a:schemeClr val="tx1">
                  <a:lumMod val="75000"/>
                  <a:lumOff val="25000"/>
                </a:schemeClr>
              </a:solidFil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cxnSp>
        <p:nvCxnSpPr>
          <p:cNvPr id="102402" name="直接连接符 15"/>
          <p:cNvCxnSpPr/>
          <p:nvPr/>
        </p:nvCxnSpPr>
        <p:spPr>
          <a:xfrm flipH="1">
            <a:off x="4400550" y="2390775"/>
            <a:ext cx="9525" cy="2200275"/>
          </a:xfrm>
          <a:prstGeom prst="line">
            <a:avLst/>
          </a:prstGeom>
          <a:ln w="19050" cap="flat" cmpd="sng">
            <a:solidFill>
              <a:srgbClr val="EEA8B2"/>
            </a:solidFill>
            <a:prstDash val="solid"/>
            <a:miter/>
            <a:headEnd type="none" w="med" len="med"/>
            <a:tailEnd type="none" w="med" len="med"/>
          </a:ln>
        </p:spPr>
      </p:cxnSp>
      <p:sp>
        <p:nvSpPr>
          <p:cNvPr id="102403" name="文本框 17"/>
          <p:cNvSpPr txBox="1"/>
          <p:nvPr/>
        </p:nvSpPr>
        <p:spPr>
          <a:xfrm>
            <a:off x="4897438" y="3228975"/>
            <a:ext cx="4102100" cy="400050"/>
          </a:xfrm>
          <a:prstGeom prst="rect">
            <a:avLst/>
          </a:prstGeom>
          <a:noFill/>
          <a:ln w="9525">
            <a:noFill/>
          </a:ln>
        </p:spPr>
        <p:txBody>
          <a:bodyPr anchor="ctr" anchorCtr="0"/>
          <a:p>
            <a:r>
              <a:rPr lang="zh-CN" altLang="zh-CN" sz="2800" baseline="0" dirty="0">
                <a:solidFill>
                  <a:srgbClr val="D02942"/>
                </a:solidFill>
                <a:latin typeface="华文细黑" pitchFamily="2" charset="-122"/>
                <a:ea typeface="华文细黑" pitchFamily="2" charset="-122"/>
              </a:rPr>
              <a:t>临时救助</a:t>
            </a:r>
            <a:endParaRPr lang="zh-CN" altLang="zh-CN" sz="2800" baseline="0" dirty="0">
              <a:solidFill>
                <a:srgbClr val="D02942"/>
              </a:solidFill>
              <a:latin typeface="华文细黑" pitchFamily="2" charset="-122"/>
              <a:ea typeface="华文细黑" pitchFamily="2" charset="-122"/>
            </a:endParaRPr>
          </a:p>
        </p:txBody>
      </p:sp>
      <p:sp>
        <p:nvSpPr>
          <p:cNvPr id="24" name="任意多边形 23"/>
          <p:cNvSpPr/>
          <p:nvPr/>
        </p:nvSpPr>
        <p:spPr>
          <a:xfrm>
            <a:off x="4130675" y="310515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3</a:t>
            </a:r>
            <a:endParaRPr kumimoji="0" 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547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547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5480" name="文本框 13"/>
          <p:cNvSpPr txBox="1"/>
          <p:nvPr/>
        </p:nvSpPr>
        <p:spPr>
          <a:xfrm>
            <a:off x="877888" y="223838"/>
            <a:ext cx="479742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临时救助</a:t>
            </a:r>
            <a:endParaRPr lang="zh-CN" altLang="en-US" sz="2400" b="1" dirty="0">
              <a:solidFill>
                <a:srgbClr val="0070C0"/>
              </a:solidFill>
              <a:latin typeface="华文楷体" charset="-122"/>
              <a:ea typeface="华文楷体" charset="-122"/>
            </a:endParaRPr>
          </a:p>
        </p:txBody>
      </p:sp>
      <p:sp>
        <p:nvSpPr>
          <p:cNvPr id="105481"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7030A0"/>
                </a:solidFill>
                <a:latin typeface="华文楷体" charset="-122"/>
                <a:ea typeface="华文楷体" charset="-122"/>
              </a:rPr>
              <a:t>三、</a:t>
            </a:r>
            <a:endParaRPr lang="zh-CN" altLang="en-US" sz="2400" b="1">
              <a:solidFill>
                <a:srgbClr val="7030A0"/>
              </a:solidFill>
              <a:latin typeface="华文楷体" charset="-122"/>
              <a:ea typeface="华文楷体" charset="-122"/>
            </a:endParaRPr>
          </a:p>
        </p:txBody>
      </p:sp>
      <p:sp>
        <p:nvSpPr>
          <p:cNvPr id="14" name="文本框 13"/>
          <p:cNvSpPr txBox="1"/>
          <p:nvPr/>
        </p:nvSpPr>
        <p:spPr>
          <a:xfrm>
            <a:off x="2200910" y="1147445"/>
            <a:ext cx="7601585" cy="583565"/>
          </a:xfrm>
          <a:prstGeom prst="rect">
            <a:avLst/>
          </a:prstGeom>
          <a:noFill/>
        </p:spPr>
        <p:txBody>
          <a:bodyPr wrap="square" rtlCol="0">
            <a:spAutoFit/>
          </a:bodyPr>
          <a:p>
            <a:r>
              <a:rPr lang="zh-CN" altLang="en-US" sz="3200" b="1">
                <a:solidFill>
                  <a:srgbClr val="FF0000"/>
                </a:solidFill>
                <a:latin typeface="宋体" panose="02010600030101010101" pitchFamily="2" charset="-122"/>
                <a:sym typeface="+mn-ea"/>
              </a:rPr>
              <a:t>临时救助对象认定的基本要求和条件</a:t>
            </a:r>
            <a:endParaRPr lang="zh-CN" altLang="en-US" sz="3200" b="1">
              <a:solidFill>
                <a:srgbClr val="FF0000"/>
              </a:solidFill>
              <a:latin typeface="宋体" panose="02010600030101010101" pitchFamily="2" charset="-122"/>
              <a:sym typeface="+mn-ea"/>
            </a:endParaRPr>
          </a:p>
        </p:txBody>
      </p:sp>
      <p:grpSp>
        <p:nvGrpSpPr>
          <p:cNvPr id="10" name="组合 9"/>
          <p:cNvGrpSpPr/>
          <p:nvPr/>
        </p:nvGrpSpPr>
        <p:grpSpPr>
          <a:xfrm>
            <a:off x="5179695" y="2637155"/>
            <a:ext cx="580390" cy="532130"/>
            <a:chOff x="8551" y="2329"/>
            <a:chExt cx="928" cy="838"/>
          </a:xfrm>
        </p:grpSpPr>
        <p:sp>
          <p:nvSpPr>
            <p:cNvPr id="7" name="圆角矩形 6"/>
            <p:cNvSpPr/>
            <p:nvPr/>
          </p:nvSpPr>
          <p:spPr>
            <a:xfrm>
              <a:off x="8551" y="2329"/>
              <a:ext cx="929" cy="8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折角形 8"/>
            <p:cNvSpPr/>
            <p:nvPr/>
          </p:nvSpPr>
          <p:spPr>
            <a:xfrm>
              <a:off x="8850" y="2553"/>
              <a:ext cx="375" cy="390"/>
            </a:xfrm>
            <a:prstGeom prst="foldedCorner">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文本框 10"/>
          <p:cNvSpPr txBox="1"/>
          <p:nvPr/>
        </p:nvSpPr>
        <p:spPr>
          <a:xfrm>
            <a:off x="5761990" y="2554605"/>
            <a:ext cx="6022975" cy="829945"/>
          </a:xfrm>
          <a:prstGeom prst="rect">
            <a:avLst/>
          </a:prstGeom>
          <a:noFill/>
        </p:spPr>
        <p:txBody>
          <a:bodyPr wrap="square" rtlCol="0">
            <a:spAutoFit/>
          </a:bodyPr>
          <a:p>
            <a:r>
              <a:rPr lang="zh-CN" altLang="en-US" sz="2400" b="1">
                <a:latin typeface="楷体" panose="02010609060101010101" charset="-122"/>
                <a:ea typeface="楷体" panose="02010609060101010101" charset="-122"/>
              </a:rPr>
              <a:t>持有本省户籍或居住证（特殊紧急情况下救助对象不受户籍地限制）</a:t>
            </a:r>
            <a:endParaRPr lang="zh-CN" altLang="en-US" sz="2400" b="1">
              <a:latin typeface="楷体" panose="02010609060101010101" charset="-122"/>
              <a:ea typeface="楷体" panose="02010609060101010101" charset="-122"/>
            </a:endParaRPr>
          </a:p>
        </p:txBody>
      </p:sp>
      <p:grpSp>
        <p:nvGrpSpPr>
          <p:cNvPr id="4" name="组合 3"/>
          <p:cNvGrpSpPr/>
          <p:nvPr/>
        </p:nvGrpSpPr>
        <p:grpSpPr>
          <a:xfrm>
            <a:off x="5180965" y="4316095"/>
            <a:ext cx="580390" cy="532130"/>
            <a:chOff x="8551" y="2329"/>
            <a:chExt cx="928" cy="838"/>
          </a:xfrm>
        </p:grpSpPr>
        <p:sp>
          <p:nvSpPr>
            <p:cNvPr id="5" name="圆角矩形 4"/>
            <p:cNvSpPr/>
            <p:nvPr/>
          </p:nvSpPr>
          <p:spPr>
            <a:xfrm>
              <a:off x="8551" y="2329"/>
              <a:ext cx="929" cy="8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折角形 5"/>
            <p:cNvSpPr/>
            <p:nvPr/>
          </p:nvSpPr>
          <p:spPr>
            <a:xfrm>
              <a:off x="8850" y="2553"/>
              <a:ext cx="375" cy="390"/>
            </a:xfrm>
            <a:prstGeom prst="foldedCorner">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a:off x="5180330" y="3476625"/>
            <a:ext cx="580390" cy="532130"/>
            <a:chOff x="8551" y="2329"/>
            <a:chExt cx="928" cy="838"/>
          </a:xfrm>
        </p:grpSpPr>
        <p:sp>
          <p:nvSpPr>
            <p:cNvPr id="12" name="圆角矩形 11"/>
            <p:cNvSpPr/>
            <p:nvPr/>
          </p:nvSpPr>
          <p:spPr>
            <a:xfrm>
              <a:off x="8551" y="2329"/>
              <a:ext cx="929" cy="8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折角形 14"/>
            <p:cNvSpPr/>
            <p:nvPr/>
          </p:nvSpPr>
          <p:spPr>
            <a:xfrm>
              <a:off x="8850" y="2553"/>
              <a:ext cx="375" cy="390"/>
            </a:xfrm>
            <a:prstGeom prst="foldedCorner">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文本框 17"/>
          <p:cNvSpPr txBox="1"/>
          <p:nvPr/>
        </p:nvSpPr>
        <p:spPr>
          <a:xfrm>
            <a:off x="5761355" y="3484880"/>
            <a:ext cx="568769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发生急难事件或支出突然增加</a:t>
            </a:r>
            <a:endParaRPr lang="zh-CN" altLang="en-US" sz="2400" b="1">
              <a:latin typeface="楷体" panose="02010609060101010101" charset="-122"/>
              <a:ea typeface="楷体" panose="02010609060101010101" charset="-122"/>
            </a:endParaRPr>
          </a:p>
        </p:txBody>
      </p:sp>
      <p:sp>
        <p:nvSpPr>
          <p:cNvPr id="21" name="文本框 20"/>
          <p:cNvSpPr txBox="1"/>
          <p:nvPr/>
        </p:nvSpPr>
        <p:spPr>
          <a:xfrm>
            <a:off x="5851525" y="4351655"/>
            <a:ext cx="568769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基本生活暂时出现严重困难</a:t>
            </a:r>
            <a:endParaRPr lang="zh-CN" altLang="en-US" sz="2400" b="1">
              <a:latin typeface="楷体" panose="02010609060101010101" charset="-122"/>
              <a:ea typeface="楷体" panose="02010609060101010101" charset="-122"/>
            </a:endParaRPr>
          </a:p>
        </p:txBody>
      </p:sp>
      <p:pic>
        <p:nvPicPr>
          <p:cNvPr id="16" name="图片 15" descr="src=http___qqpublic.qpic.cn_qq_public_0_0-3810732361-95E3F8CE34D381C542DC858FC2039F8D_0_fmt=jpg&amp;size=29&amp;h=383&amp;w=900&amp;ppv=1.jpg&amp;refer=http___qqpublic.qpic"/>
          <p:cNvPicPr>
            <a:picLocks noChangeAspect="1"/>
          </p:cNvPicPr>
          <p:nvPr/>
        </p:nvPicPr>
        <p:blipFill>
          <a:blip r:embed="rId3"/>
          <a:srcRect l="12870" r="11241"/>
          <a:stretch>
            <a:fillRect/>
          </a:stretch>
        </p:blipFill>
        <p:spPr>
          <a:xfrm>
            <a:off x="465455" y="2193290"/>
            <a:ext cx="4406900" cy="2471420"/>
          </a:xfrm>
          <a:prstGeom prst="rect">
            <a:avLst/>
          </a:prstGeom>
        </p:spPr>
      </p:pic>
      <p:sp>
        <p:nvSpPr>
          <p:cNvPr id="17" name="矩形 16"/>
          <p:cNvSpPr/>
          <p:nvPr/>
        </p:nvSpPr>
        <p:spPr>
          <a:xfrm>
            <a:off x="480695" y="4433570"/>
            <a:ext cx="4082415" cy="6273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a:latin typeface="宋体" panose="02010600030101010101" pitchFamily="2" charset="-122"/>
                <a:ea typeface="宋体" panose="02010600030101010101" pitchFamily="2" charset="-122"/>
              </a:rPr>
              <a:t>基本要求</a:t>
            </a:r>
            <a:endParaRPr lang="zh-CN" altLang="zh-CN" sz="3600">
              <a:latin typeface="宋体" panose="02010600030101010101" pitchFamily="2" charset="-122"/>
              <a:ea typeface="宋体" panose="02010600030101010101" pitchFamily="2" charset="-122"/>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547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547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5480" name="文本框 13"/>
          <p:cNvSpPr txBox="1"/>
          <p:nvPr/>
        </p:nvSpPr>
        <p:spPr>
          <a:xfrm>
            <a:off x="877888" y="223838"/>
            <a:ext cx="479742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临时救助</a:t>
            </a:r>
            <a:endParaRPr lang="zh-CN" altLang="en-US" sz="2400" b="1" dirty="0">
              <a:solidFill>
                <a:srgbClr val="0070C0"/>
              </a:solidFill>
              <a:latin typeface="华文楷体" charset="-122"/>
              <a:ea typeface="华文楷体" charset="-122"/>
            </a:endParaRPr>
          </a:p>
        </p:txBody>
      </p:sp>
      <p:sp>
        <p:nvSpPr>
          <p:cNvPr id="105481"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7030A0"/>
                </a:solidFill>
                <a:latin typeface="华文楷体" charset="-122"/>
                <a:ea typeface="华文楷体" charset="-122"/>
              </a:rPr>
              <a:t>三、</a:t>
            </a:r>
            <a:endParaRPr lang="zh-CN" altLang="en-US" sz="2400" b="1">
              <a:solidFill>
                <a:srgbClr val="7030A0"/>
              </a:solidFill>
              <a:latin typeface="华文楷体" charset="-122"/>
              <a:ea typeface="华文楷体" charset="-122"/>
            </a:endParaRPr>
          </a:p>
        </p:txBody>
      </p:sp>
      <p:sp>
        <p:nvSpPr>
          <p:cNvPr id="14" name="文本框 13"/>
          <p:cNvSpPr txBox="1"/>
          <p:nvPr/>
        </p:nvSpPr>
        <p:spPr>
          <a:xfrm>
            <a:off x="4293235" y="1014730"/>
            <a:ext cx="2138680" cy="583565"/>
          </a:xfrm>
          <a:prstGeom prst="rect">
            <a:avLst/>
          </a:prstGeom>
          <a:noFill/>
        </p:spPr>
        <p:txBody>
          <a:bodyPr wrap="square" rtlCol="0">
            <a:spAutoFit/>
          </a:bodyPr>
          <a:p>
            <a:r>
              <a:rPr lang="zh-CN" altLang="en-US" sz="3200" b="1">
                <a:solidFill>
                  <a:srgbClr val="FF0000"/>
                </a:solidFill>
                <a:latin typeface="宋体" panose="02010600030101010101" pitchFamily="2" charset="-122"/>
                <a:sym typeface="+mn-ea"/>
              </a:rPr>
              <a:t>救助标准</a:t>
            </a:r>
            <a:endParaRPr lang="zh-CN" altLang="en-US" sz="3200" b="1">
              <a:solidFill>
                <a:srgbClr val="FF0000"/>
              </a:solidFill>
              <a:latin typeface="宋体" panose="02010600030101010101" pitchFamily="2" charset="-122"/>
              <a:sym typeface="+mn-ea"/>
            </a:endParaRPr>
          </a:p>
        </p:txBody>
      </p:sp>
      <p:grpSp>
        <p:nvGrpSpPr>
          <p:cNvPr id="2" name="组合 1"/>
          <p:cNvGrpSpPr/>
          <p:nvPr/>
        </p:nvGrpSpPr>
        <p:grpSpPr>
          <a:xfrm>
            <a:off x="414020" y="1598930"/>
            <a:ext cx="1701165" cy="4736465"/>
            <a:chOff x="1482" y="2628"/>
            <a:chExt cx="2276" cy="6590"/>
          </a:xfrm>
        </p:grpSpPr>
        <p:sp>
          <p:nvSpPr>
            <p:cNvPr id="3" name="菱形 2"/>
            <p:cNvSpPr/>
            <p:nvPr/>
          </p:nvSpPr>
          <p:spPr>
            <a:xfrm>
              <a:off x="1841" y="2988"/>
              <a:ext cx="1438" cy="1407"/>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1</a:t>
              </a:r>
              <a:endParaRPr lang="en-US" altLang="zh-CN" sz="3600"/>
            </a:p>
          </p:txBody>
        </p:sp>
        <p:sp>
          <p:nvSpPr>
            <p:cNvPr id="13" name="菱形 12"/>
            <p:cNvSpPr/>
            <p:nvPr/>
          </p:nvSpPr>
          <p:spPr>
            <a:xfrm>
              <a:off x="1841" y="5202"/>
              <a:ext cx="1438" cy="1407"/>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t>2</a:t>
              </a:r>
              <a:endParaRPr lang="en-US" altLang="zh-CN" sz="3200"/>
            </a:p>
          </p:txBody>
        </p:sp>
        <p:sp>
          <p:nvSpPr>
            <p:cNvPr id="19" name="菱形 18"/>
            <p:cNvSpPr/>
            <p:nvPr/>
          </p:nvSpPr>
          <p:spPr>
            <a:xfrm>
              <a:off x="1841" y="7417"/>
              <a:ext cx="1438" cy="1407"/>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t>3</a:t>
              </a:r>
              <a:endParaRPr lang="en-US" altLang="zh-CN" sz="3600"/>
            </a:p>
          </p:txBody>
        </p:sp>
        <p:grpSp>
          <p:nvGrpSpPr>
            <p:cNvPr id="20" name="组合 19"/>
            <p:cNvGrpSpPr/>
            <p:nvPr/>
          </p:nvGrpSpPr>
          <p:grpSpPr>
            <a:xfrm>
              <a:off x="1482" y="2628"/>
              <a:ext cx="2276" cy="6590"/>
              <a:chOff x="1482" y="2628"/>
              <a:chExt cx="2276" cy="6590"/>
            </a:xfrm>
          </p:grpSpPr>
          <p:cxnSp>
            <p:nvCxnSpPr>
              <p:cNvPr id="22" name="直接连接符 21"/>
              <p:cNvCxnSpPr/>
              <p:nvPr/>
            </p:nvCxnSpPr>
            <p:spPr>
              <a:xfrm flipV="1">
                <a:off x="1601" y="2628"/>
                <a:ext cx="974" cy="88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575" y="2628"/>
                <a:ext cx="1063" cy="1063"/>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497" y="3706"/>
                <a:ext cx="2141" cy="2142"/>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482" y="5848"/>
                <a:ext cx="958" cy="100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30" y="4979"/>
                <a:ext cx="928" cy="959"/>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482" y="5953"/>
                <a:ext cx="2276" cy="2157"/>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482" y="8095"/>
                <a:ext cx="1123" cy="1123"/>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575" y="8334"/>
                <a:ext cx="899" cy="884"/>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31" name="文本框 30"/>
          <p:cNvSpPr txBox="1"/>
          <p:nvPr/>
        </p:nvSpPr>
        <p:spPr>
          <a:xfrm>
            <a:off x="2132330" y="1717675"/>
            <a:ext cx="5243830" cy="1291590"/>
          </a:xfrm>
          <a:prstGeom prst="rect">
            <a:avLst/>
          </a:prstGeom>
          <a:noFill/>
        </p:spPr>
        <p:txBody>
          <a:bodyPr wrap="square" rtlCol="0">
            <a:spAutoFit/>
          </a:bodyPr>
          <a:p>
            <a:r>
              <a:rPr lang="zh-CN" altLang="en-US" sz="2400" b="1">
                <a:latin typeface="楷体" panose="02010609060101010101" charset="-122"/>
                <a:ea typeface="楷体" panose="02010609060101010101" charset="-122"/>
              </a:rPr>
              <a:t>急难型困难家庭</a:t>
            </a:r>
            <a:endParaRPr lang="zh-CN" altLang="en-US" sz="2400" b="1">
              <a:latin typeface="楷体" panose="02010609060101010101" charset="-122"/>
              <a:ea typeface="楷体" panose="02010609060101010101" charset="-122"/>
            </a:endParaRPr>
          </a:p>
          <a:p>
            <a:r>
              <a:rPr lang="zh-CN" altLang="en-US">
                <a:latin typeface="仿宋" panose="02010609060101010101" charset="-122"/>
                <a:ea typeface="仿宋" panose="02010609060101010101" charset="-122"/>
                <a:cs typeface="仿宋" panose="02010609060101010101" charset="-122"/>
              </a:rPr>
              <a:t>救助标准具体公式为：“当期城乡最低生活每月保障标准×共同生活家庭成员中实际受困当事人数×相应受困月数”（</a:t>
            </a:r>
            <a:r>
              <a:rPr lang="en-US" altLang="zh-CN">
                <a:latin typeface="仿宋" panose="02010609060101010101" charset="-122"/>
                <a:ea typeface="仿宋" panose="02010609060101010101" charset="-122"/>
                <a:cs typeface="仿宋" panose="02010609060101010101" charset="-122"/>
              </a:rPr>
              <a:t>3000</a:t>
            </a:r>
            <a:r>
              <a:rPr lang="zh-CN" altLang="en-US">
                <a:latin typeface="仿宋" panose="02010609060101010101" charset="-122"/>
                <a:ea typeface="仿宋" panose="02010609060101010101" charset="-122"/>
                <a:cs typeface="仿宋" panose="02010609060101010101" charset="-122"/>
              </a:rPr>
              <a:t>元以下由乡镇审批）</a:t>
            </a:r>
            <a:endParaRPr lang="zh-CN" altLang="en-US">
              <a:latin typeface="仿宋" panose="02010609060101010101" charset="-122"/>
              <a:ea typeface="仿宋" panose="02010609060101010101" charset="-122"/>
              <a:cs typeface="仿宋" panose="02010609060101010101" charset="-122"/>
            </a:endParaRPr>
          </a:p>
        </p:txBody>
      </p:sp>
      <p:sp>
        <p:nvSpPr>
          <p:cNvPr id="35" name="文本框 34"/>
          <p:cNvSpPr txBox="1"/>
          <p:nvPr/>
        </p:nvSpPr>
        <p:spPr>
          <a:xfrm>
            <a:off x="2177415" y="3445510"/>
            <a:ext cx="5243830" cy="1291590"/>
          </a:xfrm>
          <a:prstGeom prst="rect">
            <a:avLst/>
          </a:prstGeom>
          <a:noFill/>
        </p:spPr>
        <p:txBody>
          <a:bodyPr wrap="square" rtlCol="0">
            <a:spAutoFit/>
          </a:bodyPr>
          <a:p>
            <a:r>
              <a:rPr lang="zh-CN" altLang="en-US" sz="2400" b="1">
                <a:latin typeface="楷体" panose="02010609060101010101" charset="-122"/>
                <a:ea typeface="楷体" panose="02010609060101010101" charset="-122"/>
              </a:rPr>
              <a:t>支出型困难家庭</a:t>
            </a:r>
            <a:endParaRPr lang="zh-CN" altLang="en-US" sz="2400" b="1">
              <a:latin typeface="楷体" panose="02010609060101010101" charset="-122"/>
              <a:ea typeface="楷体" panose="02010609060101010101" charset="-122"/>
            </a:endParaRPr>
          </a:p>
          <a:p>
            <a:r>
              <a:rPr lang="zh-CN" altLang="en-US">
                <a:latin typeface="仿宋" panose="02010609060101010101" charset="-122"/>
                <a:ea typeface="仿宋" panose="02010609060101010101" charset="-122"/>
                <a:cs typeface="仿宋" panose="02010609060101010101" charset="-122"/>
              </a:rPr>
              <a:t>救助标准具体公式为：“当期城乡最低生活每月保障标准×共同生活家庭成员×相应受困月数”（不超过</a:t>
            </a:r>
            <a:r>
              <a:rPr lang="en-US" altLang="zh-CN">
                <a:latin typeface="仿宋" panose="02010609060101010101" charset="-122"/>
                <a:ea typeface="仿宋" panose="02010609060101010101" charset="-122"/>
                <a:cs typeface="仿宋" panose="02010609060101010101" charset="-122"/>
              </a:rPr>
              <a:t>1</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p:txBody>
      </p:sp>
      <p:sp>
        <p:nvSpPr>
          <p:cNvPr id="36" name="文本框 35"/>
          <p:cNvSpPr txBox="1"/>
          <p:nvPr/>
        </p:nvSpPr>
        <p:spPr>
          <a:xfrm>
            <a:off x="2115185" y="5037455"/>
            <a:ext cx="5243830" cy="1291590"/>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仿宋" panose="02010609060101010101" charset="-122"/>
              </a:rPr>
              <a:t>特别救助对象</a:t>
            </a:r>
            <a:endParaRPr lang="zh-CN" altLang="en-US" sz="2400" b="1">
              <a:latin typeface="楷体" panose="02010609060101010101" charset="-122"/>
              <a:ea typeface="楷体"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救助标准的具体公式为：“申请日前 12 个月家庭重大刚性支出×30%”。（</a:t>
            </a:r>
            <a:r>
              <a:rPr lang="en-US" altLang="zh-CN">
                <a:latin typeface="仿宋" panose="02010609060101010101" charset="-122"/>
                <a:ea typeface="仿宋" panose="02010609060101010101" charset="-122"/>
                <a:cs typeface="仿宋" panose="02010609060101010101" charset="-122"/>
              </a:rPr>
              <a:t>1</a:t>
            </a:r>
            <a:r>
              <a:rPr lang="zh-CN" altLang="en-US">
                <a:latin typeface="仿宋" panose="02010609060101010101" charset="-122"/>
                <a:ea typeface="仿宋" panose="02010609060101010101" charset="-122"/>
                <a:cs typeface="仿宋" panose="02010609060101010101" charset="-122"/>
              </a:rPr>
              <a:t>万元以上，不超过</a:t>
            </a:r>
            <a:r>
              <a:rPr lang="en-US" altLang="zh-CN">
                <a:latin typeface="仿宋" panose="02010609060101010101" charset="-122"/>
                <a:ea typeface="仿宋" panose="02010609060101010101" charset="-122"/>
                <a:cs typeface="仿宋" panose="02010609060101010101" charset="-122"/>
              </a:rPr>
              <a:t>3</a:t>
            </a:r>
            <a:r>
              <a:rPr lang="zh-CN" altLang="en-US">
                <a:latin typeface="仿宋" panose="02010609060101010101" charset="-122"/>
                <a:ea typeface="仿宋" panose="02010609060101010101" charset="-122"/>
                <a:cs typeface="仿宋" panose="02010609060101010101" charset="-122"/>
              </a:rPr>
              <a:t>万元）</a:t>
            </a:r>
            <a:endParaRPr lang="zh-CN" altLang="en-US">
              <a:latin typeface="仿宋" panose="02010609060101010101" charset="-122"/>
              <a:ea typeface="仿宋" panose="02010609060101010101" charset="-122"/>
              <a:cs typeface="仿宋" panose="02010609060101010101" charset="-122"/>
            </a:endParaRPr>
          </a:p>
        </p:txBody>
      </p:sp>
      <p:sp>
        <p:nvSpPr>
          <p:cNvPr id="37" name="文本框 36"/>
          <p:cNvSpPr txBox="1"/>
          <p:nvPr/>
        </p:nvSpPr>
        <p:spPr>
          <a:xfrm>
            <a:off x="7741285" y="3170555"/>
            <a:ext cx="4065905" cy="1373505"/>
          </a:xfrm>
          <a:prstGeom prst="rect">
            <a:avLst/>
          </a:prstGeom>
          <a:noFill/>
        </p:spPr>
        <p:txBody>
          <a:bodyPr wrap="square" rtlCol="0">
            <a:spAutoFit/>
          </a:bodyPr>
          <a:p>
            <a:pPr>
              <a:lnSpc>
                <a:spcPts val="5000"/>
              </a:lnSpc>
            </a:pPr>
            <a:r>
              <a:rPr lang="en-US" altLang="zh-CN" sz="6000">
                <a:solidFill>
                  <a:srgbClr val="C00000"/>
                </a:solidFill>
              </a:rPr>
              <a:t>“</a:t>
            </a:r>
            <a:r>
              <a:rPr lang="en-US" altLang="zh-CN" sz="2800">
                <a:latin typeface="楷体" panose="02010609060101010101" charset="-122"/>
                <a:ea typeface="楷体" panose="02010609060101010101" charset="-122"/>
                <a:cs typeface="楷体" panose="02010609060101010101" charset="-122"/>
              </a:rPr>
              <a:t>相应受困月数一般不超过 3 个月</a:t>
            </a:r>
            <a:r>
              <a:rPr lang="en-US" altLang="zh-CN" sz="6000">
                <a:solidFill>
                  <a:srgbClr val="C00000"/>
                </a:solidFill>
              </a:rPr>
              <a:t>”</a:t>
            </a:r>
            <a:endParaRPr lang="en-US" altLang="zh-CN" sz="6000">
              <a:solidFill>
                <a:srgbClr val="C00000"/>
              </a:solidFil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5474"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5476"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5480" name="文本框 13"/>
          <p:cNvSpPr txBox="1"/>
          <p:nvPr/>
        </p:nvSpPr>
        <p:spPr>
          <a:xfrm>
            <a:off x="877888" y="223838"/>
            <a:ext cx="4797425" cy="460375"/>
          </a:xfrm>
          <a:prstGeom prst="rect">
            <a:avLst/>
          </a:prstGeom>
          <a:noFill/>
          <a:ln w="9525">
            <a:noFill/>
          </a:ln>
        </p:spPr>
        <p:txBody>
          <a:bodyPr wrap="square" anchor="t" anchorCtr="0">
            <a:spAutoFit/>
          </a:bodyPr>
          <a:p>
            <a:r>
              <a:rPr lang="zh-CN" altLang="en-US" sz="2400" b="1" dirty="0">
                <a:solidFill>
                  <a:srgbClr val="0070C0"/>
                </a:solidFill>
                <a:latin typeface="华文楷体" charset="-122"/>
                <a:ea typeface="华文楷体" charset="-122"/>
              </a:rPr>
              <a:t>临时救助</a:t>
            </a:r>
            <a:endParaRPr lang="zh-CN" altLang="en-US" sz="2400" b="1" dirty="0">
              <a:solidFill>
                <a:srgbClr val="0070C0"/>
              </a:solidFill>
              <a:latin typeface="华文楷体" charset="-122"/>
              <a:ea typeface="华文楷体" charset="-122"/>
            </a:endParaRPr>
          </a:p>
        </p:txBody>
      </p:sp>
      <p:sp>
        <p:nvSpPr>
          <p:cNvPr id="105481" name="TextBox 44"/>
          <p:cNvSpPr txBox="1"/>
          <p:nvPr/>
        </p:nvSpPr>
        <p:spPr>
          <a:xfrm>
            <a:off x="341313" y="223838"/>
            <a:ext cx="793750" cy="457200"/>
          </a:xfrm>
          <a:prstGeom prst="rect">
            <a:avLst/>
          </a:prstGeom>
          <a:noFill/>
          <a:ln w="9525">
            <a:noFill/>
          </a:ln>
        </p:spPr>
        <p:txBody>
          <a:bodyPr wrap="none" anchor="t" anchorCtr="0">
            <a:spAutoFit/>
          </a:bodyPr>
          <a:p>
            <a:r>
              <a:rPr lang="zh-CN" altLang="en-US" sz="2400" b="1">
                <a:solidFill>
                  <a:srgbClr val="7030A0"/>
                </a:solidFill>
                <a:latin typeface="华文楷体" charset="-122"/>
                <a:ea typeface="华文楷体" charset="-122"/>
              </a:rPr>
              <a:t>三、</a:t>
            </a:r>
            <a:endParaRPr lang="zh-CN" altLang="en-US" sz="2400" b="1">
              <a:solidFill>
                <a:srgbClr val="7030A0"/>
              </a:solidFill>
              <a:latin typeface="华文楷体" charset="-122"/>
              <a:ea typeface="华文楷体" charset="-122"/>
            </a:endParaRPr>
          </a:p>
        </p:txBody>
      </p:sp>
      <p:sp>
        <p:nvSpPr>
          <p:cNvPr id="14" name="文本框 13"/>
          <p:cNvSpPr txBox="1"/>
          <p:nvPr/>
        </p:nvSpPr>
        <p:spPr>
          <a:xfrm>
            <a:off x="588010" y="1049655"/>
            <a:ext cx="10276840" cy="5031105"/>
          </a:xfrm>
          <a:prstGeom prst="rect">
            <a:avLst/>
          </a:prstGeom>
          <a:noFill/>
        </p:spPr>
        <p:txBody>
          <a:bodyPr wrap="square" rtlCol="0">
            <a:spAutoFit/>
          </a:bodyPr>
          <a:p>
            <a:r>
              <a:rPr lang="en-US" altLang="zh-CN" sz="3200" b="1">
                <a:solidFill>
                  <a:srgbClr val="FF0000"/>
                </a:solidFill>
                <a:latin typeface="楷体" panose="02010609060101010101" charset="-122"/>
                <a:ea typeface="楷体" panose="02010609060101010101" charset="-122"/>
                <a:sym typeface="+mn-ea"/>
              </a:rPr>
              <a:t>                  </a:t>
            </a:r>
            <a:r>
              <a:rPr lang="zh-CN" altLang="en-US" sz="3200" b="1" kern="0">
                <a:solidFill>
                  <a:srgbClr val="FF0000"/>
                </a:solidFill>
                <a:uFillTx/>
                <a:latin typeface="宋体" panose="02010600030101010101" pitchFamily="2" charset="-122"/>
                <a:sym typeface="+mn-ea"/>
              </a:rPr>
              <a:t>救助方式</a:t>
            </a:r>
            <a:endParaRPr lang="zh-CN" altLang="en-US" sz="3200" b="1">
              <a:solidFill>
                <a:srgbClr val="FF0000"/>
              </a:solidFill>
              <a:latin typeface="楷体" panose="02010609060101010101" charset="-122"/>
              <a:ea typeface="楷体" panose="02010609060101010101" charset="-122"/>
            </a:endParaRPr>
          </a:p>
          <a:p>
            <a:endParaRPr lang="zh-CN" altLang="en-US" sz="3200" b="1">
              <a:solidFill>
                <a:srgbClr val="7030A0"/>
              </a:solidFill>
              <a:latin typeface="楷体" panose="02010609060101010101" charset="-122"/>
              <a:ea typeface="楷体" panose="02010609060101010101" charset="-122"/>
              <a:sym typeface="+mn-ea"/>
            </a:endParaRPr>
          </a:p>
          <a:p>
            <a:pPr>
              <a:lnSpc>
                <a:spcPts val="4500"/>
              </a:lnSpc>
            </a:pPr>
            <a:r>
              <a:rPr lang="zh-CN" altLang="en-US" sz="3200">
                <a:solidFill>
                  <a:schemeClr val="tx1"/>
                </a:solidFill>
                <a:latin typeface="楷体" panose="02010609060101010101" charset="-122"/>
                <a:ea typeface="楷体" panose="02010609060101010101" charset="-122"/>
                <a:sym typeface="+mn-ea"/>
              </a:rPr>
              <a:t>（</a:t>
            </a:r>
            <a:r>
              <a:rPr lang="en-US" altLang="zh-CN" sz="3200">
                <a:solidFill>
                  <a:schemeClr val="tx1"/>
                </a:solidFill>
                <a:latin typeface="楷体" panose="02010609060101010101" charset="-122"/>
                <a:ea typeface="楷体" panose="02010609060101010101" charset="-122"/>
                <a:sym typeface="+mn-ea"/>
              </a:rPr>
              <a:t>1</a:t>
            </a:r>
            <a:r>
              <a:rPr lang="zh-CN" altLang="en-US" sz="3200">
                <a:solidFill>
                  <a:schemeClr val="tx1"/>
                </a:solidFill>
                <a:latin typeface="楷体" panose="02010609060101010101" charset="-122"/>
                <a:ea typeface="楷体" panose="02010609060101010101" charset="-122"/>
                <a:sym typeface="+mn-ea"/>
              </a:rPr>
              <a:t>）依申请救助：申请、调查核实、公示、审批、发放。</a:t>
            </a:r>
            <a:endParaRPr lang="zh-CN" altLang="en-US" sz="3200">
              <a:solidFill>
                <a:schemeClr val="tx1"/>
              </a:solidFill>
              <a:latin typeface="楷体" panose="02010609060101010101" charset="-122"/>
              <a:ea typeface="楷体" panose="02010609060101010101" charset="-122"/>
            </a:endParaRPr>
          </a:p>
          <a:p>
            <a:pPr>
              <a:lnSpc>
                <a:spcPts val="4500"/>
              </a:lnSpc>
            </a:pPr>
            <a:r>
              <a:rPr lang="zh-CN" altLang="en-US" sz="3200">
                <a:solidFill>
                  <a:schemeClr val="tx1"/>
                </a:solidFill>
                <a:latin typeface="楷体" panose="02010609060101010101" charset="-122"/>
                <a:ea typeface="楷体" panose="02010609060101010101" charset="-122"/>
                <a:sym typeface="+mn-ea"/>
              </a:rPr>
              <a:t>（</a:t>
            </a:r>
            <a:r>
              <a:rPr lang="en-US" altLang="zh-CN" sz="3200">
                <a:solidFill>
                  <a:schemeClr val="tx1"/>
                </a:solidFill>
                <a:latin typeface="楷体" panose="02010609060101010101" charset="-122"/>
                <a:ea typeface="楷体" panose="02010609060101010101" charset="-122"/>
                <a:sym typeface="+mn-ea"/>
              </a:rPr>
              <a:t>2</a:t>
            </a:r>
            <a:r>
              <a:rPr lang="zh-CN" altLang="en-US" sz="3200">
                <a:solidFill>
                  <a:schemeClr val="tx1"/>
                </a:solidFill>
                <a:latin typeface="楷体" panose="02010609060101010101" charset="-122"/>
                <a:ea typeface="楷体" panose="02010609060101010101" charset="-122"/>
                <a:sym typeface="+mn-ea"/>
              </a:rPr>
              <a:t>）主动发现救助：通过各种渠道发现本辖区居民遭遇突发事件、意外事故、罹患重病等特殊情况的，有责任和义务为其提供临时救助。</a:t>
            </a:r>
            <a:endParaRPr lang="zh-CN" altLang="en-US" sz="3200">
              <a:solidFill>
                <a:schemeClr val="tx1"/>
              </a:solidFill>
              <a:latin typeface="楷体" panose="02010609060101010101" charset="-122"/>
              <a:ea typeface="楷体" panose="02010609060101010101" charset="-122"/>
            </a:endParaRPr>
          </a:p>
          <a:p>
            <a:pPr>
              <a:lnSpc>
                <a:spcPts val="4500"/>
              </a:lnSpc>
            </a:pPr>
            <a:r>
              <a:rPr lang="zh-CN" altLang="en-US" sz="3200">
                <a:solidFill>
                  <a:schemeClr val="tx1"/>
                </a:solidFill>
                <a:latin typeface="楷体" panose="02010609060101010101" charset="-122"/>
                <a:ea typeface="楷体" panose="02010609060101010101" charset="-122"/>
                <a:sym typeface="+mn-ea"/>
              </a:rPr>
              <a:t>（</a:t>
            </a:r>
            <a:r>
              <a:rPr lang="en-US" altLang="zh-CN" sz="3200">
                <a:solidFill>
                  <a:schemeClr val="tx1"/>
                </a:solidFill>
                <a:latin typeface="楷体" panose="02010609060101010101" charset="-122"/>
                <a:ea typeface="楷体" panose="02010609060101010101" charset="-122"/>
                <a:sym typeface="+mn-ea"/>
              </a:rPr>
              <a:t>3</a:t>
            </a:r>
            <a:r>
              <a:rPr lang="zh-CN" altLang="en-US" sz="3200">
                <a:solidFill>
                  <a:schemeClr val="tx1"/>
                </a:solidFill>
                <a:latin typeface="楷体" panose="02010609060101010101" charset="-122"/>
                <a:ea typeface="楷体" panose="02010609060101010101" charset="-122"/>
                <a:sym typeface="+mn-ea"/>
              </a:rPr>
              <a:t>）先行救助</a:t>
            </a:r>
            <a:r>
              <a:rPr lang="en-US" altLang="zh-CN" sz="3200">
                <a:solidFill>
                  <a:schemeClr val="tx1"/>
                </a:solidFill>
                <a:latin typeface="楷体" panose="02010609060101010101" charset="-122"/>
                <a:ea typeface="楷体" panose="02010609060101010101" charset="-122"/>
                <a:sym typeface="+mn-ea"/>
              </a:rPr>
              <a:t>:</a:t>
            </a:r>
            <a:r>
              <a:rPr lang="zh-CN" altLang="en-US" sz="3200">
                <a:solidFill>
                  <a:schemeClr val="tx1"/>
                </a:solidFill>
                <a:latin typeface="楷体" panose="02010609060101010101" charset="-122"/>
                <a:ea typeface="楷体" panose="02010609060101010101" charset="-122"/>
                <a:sym typeface="+mn-ea"/>
              </a:rPr>
              <a:t>特殊紧急情况下先给予临时救助，在</a:t>
            </a:r>
            <a:r>
              <a:rPr lang="en-US" altLang="zh-CN" sz="3200">
                <a:solidFill>
                  <a:schemeClr val="tx1"/>
                </a:solidFill>
                <a:latin typeface="楷体" panose="02010609060101010101" charset="-122"/>
                <a:ea typeface="楷体" panose="02010609060101010101" charset="-122"/>
                <a:sym typeface="+mn-ea"/>
              </a:rPr>
              <a:t>10</a:t>
            </a:r>
            <a:r>
              <a:rPr lang="zh-CN" altLang="en-US" sz="3200">
                <a:solidFill>
                  <a:schemeClr val="tx1"/>
                </a:solidFill>
                <a:latin typeface="楷体" panose="02010609060101010101" charset="-122"/>
                <a:ea typeface="楷体" panose="02010609060101010101" charset="-122"/>
                <a:sym typeface="+mn-ea"/>
              </a:rPr>
              <a:t>个工作日内补全审核审批手续。</a:t>
            </a:r>
            <a:endParaRPr lang="zh-CN" altLang="en-US" sz="3200">
              <a:solidFill>
                <a:schemeClr val="tx1"/>
              </a:solidFill>
              <a:latin typeface="楷体" panose="02010609060101010101" charset="-122"/>
              <a:ea typeface="楷体" panose="02010609060101010101" charset="-122"/>
            </a:endParaRPr>
          </a:p>
          <a:p>
            <a:endParaRPr lang="zh-CN" altLang="en-US" sz="3200" b="1">
              <a:solidFill>
                <a:schemeClr val="tx1"/>
              </a:solidFill>
              <a:latin typeface="楷体" panose="02010609060101010101" charset="-122"/>
              <a:ea typeface="楷体" panose="02010609060101010101" charset="-122"/>
              <a:sym typeface="+mn-ea"/>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107522" name="组合 27"/>
          <p:cNvGrpSpPr/>
          <p:nvPr/>
        </p:nvGrpSpPr>
        <p:grpSpPr>
          <a:xfrm>
            <a:off x="0" y="9525"/>
            <a:ext cx="12060238" cy="1093788"/>
            <a:chOff x="0" y="10011"/>
            <a:chExt cx="12060187" cy="1092528"/>
          </a:xfrm>
        </p:grpSpPr>
        <p:cxnSp>
          <p:nvCxnSpPr>
            <p:cNvPr id="30" name="直接连接符 29"/>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107524" name="组合 30"/>
            <p:cNvGrpSpPr/>
            <p:nvPr/>
          </p:nvGrpSpPr>
          <p:grpSpPr>
            <a:xfrm>
              <a:off x="10692828" y="10011"/>
              <a:ext cx="1367359" cy="1092528"/>
              <a:chOff x="10692828" y="10011"/>
              <a:chExt cx="1367359" cy="1092528"/>
            </a:xfrm>
          </p:grpSpPr>
          <p:sp>
            <p:nvSpPr>
              <p:cNvPr id="32" name="椭圆 31"/>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3" name="椭圆 32"/>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34" name="椭圆 33"/>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107528" name="文本框 2"/>
          <p:cNvSpPr txBox="1"/>
          <p:nvPr/>
        </p:nvSpPr>
        <p:spPr>
          <a:xfrm>
            <a:off x="3893820" y="2324100"/>
            <a:ext cx="3500120" cy="922020"/>
          </a:xfrm>
          <a:prstGeom prst="rect">
            <a:avLst/>
          </a:prstGeom>
          <a:noFill/>
          <a:ln w="9525">
            <a:noFill/>
          </a:ln>
        </p:spPr>
        <p:txBody>
          <a:bodyPr wrap="square" anchor="t" anchorCtr="0">
            <a:spAutoFit/>
          </a:bodyPr>
          <a:p>
            <a:r>
              <a:rPr lang="zh-CN" altLang="en-US" sz="5400">
                <a:solidFill>
                  <a:srgbClr val="FF0000"/>
                </a:solidFill>
                <a:latin typeface="楷体" panose="02010609060101010101" charset="-122"/>
                <a:ea typeface="楷体" panose="02010609060101010101" charset="-122"/>
              </a:rPr>
              <a:t>感谢聆听！</a:t>
            </a:r>
            <a:endParaRPr lang="zh-CN" altLang="en-US" sz="5400">
              <a:solidFill>
                <a:srgbClr val="FF0000"/>
              </a:solidFill>
              <a:latin typeface="楷体" panose="02010609060101010101" charset="-122"/>
              <a:ea typeface="楷体" panose="02010609060101010101" charset="-122"/>
            </a:endParaRPr>
          </a:p>
        </p:txBody>
      </p:sp>
      <p:sp>
        <p:nvSpPr>
          <p:cNvPr id="59393" name="标题 3"/>
          <p:cNvSpPr>
            <a:spLocks noGrp="1"/>
          </p:cNvSpPr>
          <p:nvPr>
            <p:ph type="title"/>
          </p:nvPr>
        </p:nvSpPr>
        <p:spPr>
          <a:xfrm>
            <a:off x="0" y="351790"/>
            <a:ext cx="10692130" cy="544195"/>
          </a:xfrm>
        </p:spPr>
        <p:txBody>
          <a:bodyPr lIns="91440" tIns="45720" rIns="91440" bIns="45720" anchor="b"/>
          <a:p>
            <a:pPr algn="l" defTabSz="914400" fontAlgn="base"/>
            <a:r>
              <a:rPr lang="zh-CN" altLang="en-US" sz="2800" b="1">
                <a:solidFill>
                  <a:srgbClr val="FF0000"/>
                </a:solidFill>
                <a:latin typeface="华文中宋" charset="-122"/>
                <a:ea typeface="华文中宋" charset="-122"/>
                <a:sym typeface="宋体" panose="02010600030101010101" pitchFamily="2" charset="-122"/>
              </a:rPr>
              <a:t>兜底保障政策解读</a:t>
            </a:r>
            <a:endParaRPr lang="zh-CN" altLang="en-US" sz="2800" b="1">
              <a:solidFill>
                <a:srgbClr val="FF0000"/>
              </a:solidFill>
              <a:latin typeface="华文中宋" charset="-122"/>
              <a:ea typeface="华文中宋" charset="-122"/>
              <a:sym typeface="宋体" panose="02010600030101010101" pitchFamily="2" charset="-122"/>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cxnSp>
        <p:nvCxnSpPr>
          <p:cNvPr id="61442" name="直接连接符 15"/>
          <p:cNvCxnSpPr/>
          <p:nvPr/>
        </p:nvCxnSpPr>
        <p:spPr>
          <a:xfrm flipH="1">
            <a:off x="4130675" y="2390775"/>
            <a:ext cx="9525" cy="2200275"/>
          </a:xfrm>
          <a:prstGeom prst="line">
            <a:avLst/>
          </a:prstGeom>
          <a:ln w="19050" cap="flat" cmpd="sng">
            <a:solidFill>
              <a:srgbClr val="EEA8B2"/>
            </a:solidFill>
            <a:prstDash val="solid"/>
            <a:miter/>
            <a:headEnd type="none" w="med" len="med"/>
            <a:tailEnd type="none" w="med" len="med"/>
          </a:ln>
        </p:spPr>
      </p:cxnSp>
      <p:sp>
        <p:nvSpPr>
          <p:cNvPr id="61443" name="文本框 17"/>
          <p:cNvSpPr txBox="1"/>
          <p:nvPr/>
        </p:nvSpPr>
        <p:spPr>
          <a:xfrm>
            <a:off x="4581525" y="3228975"/>
            <a:ext cx="4176395" cy="400050"/>
          </a:xfrm>
          <a:prstGeom prst="rect">
            <a:avLst/>
          </a:prstGeom>
          <a:noFill/>
          <a:ln w="9525">
            <a:noFill/>
          </a:ln>
        </p:spPr>
        <p:txBody>
          <a:bodyPr anchor="ctr" anchorCtr="0"/>
          <a:p>
            <a:r>
              <a:rPr lang="zh-CN" altLang="en-US" sz="3200">
                <a:solidFill>
                  <a:srgbClr val="D02942"/>
                </a:solidFill>
                <a:latin typeface="华文细黑" pitchFamily="2" charset="-122"/>
                <a:ea typeface="华文细黑" pitchFamily="2" charset="-122"/>
              </a:rPr>
              <a:t>最低生活保障</a:t>
            </a:r>
            <a:endParaRPr lang="zh-CN" altLang="en-US" sz="3200">
              <a:solidFill>
                <a:srgbClr val="D02942"/>
              </a:solidFill>
              <a:latin typeface="华文细黑" pitchFamily="2" charset="-122"/>
              <a:ea typeface="华文细黑" pitchFamily="2" charset="-122"/>
            </a:endParaRPr>
          </a:p>
        </p:txBody>
      </p:sp>
      <p:sp>
        <p:nvSpPr>
          <p:cNvPr id="24" name="任意多边形 23"/>
          <p:cNvSpPr/>
          <p:nvPr/>
        </p:nvSpPr>
        <p:spPr>
          <a:xfrm>
            <a:off x="3855085" y="310451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0294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rPr>
              <a:t>1</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pitchFamily="49"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2466" name="组合 60"/>
          <p:cNvGrpSpPr/>
          <p:nvPr/>
        </p:nvGrpSpPr>
        <p:grpSpPr>
          <a:xfrm>
            <a:off x="0" y="9525"/>
            <a:ext cx="12060238" cy="1093788"/>
            <a:chOff x="0" y="10011"/>
            <a:chExt cx="12060187" cy="1092528"/>
          </a:xfrm>
        </p:grpSpPr>
        <p:sp>
          <p:nvSpPr>
            <p:cNvPr id="62467"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2469"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2473" name="TextBox 40"/>
          <p:cNvSpPr txBox="1"/>
          <p:nvPr/>
        </p:nvSpPr>
        <p:spPr>
          <a:xfrm>
            <a:off x="32861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62476" name="文本框 4"/>
          <p:cNvSpPr txBox="1"/>
          <p:nvPr/>
        </p:nvSpPr>
        <p:spPr>
          <a:xfrm>
            <a:off x="4798060" y="2146935"/>
            <a:ext cx="6066155" cy="3617595"/>
          </a:xfrm>
          <a:prstGeom prst="rect">
            <a:avLst/>
          </a:prstGeom>
          <a:noFill/>
          <a:ln w="9525">
            <a:noFill/>
          </a:ln>
        </p:spPr>
        <p:txBody>
          <a:bodyPr wrap="square" anchor="t" anchorCtr="0">
            <a:spAutoFit/>
          </a:bodyPr>
          <a:p>
            <a:pPr>
              <a:lnSpc>
                <a:spcPts val="5500"/>
              </a:lnSpc>
            </a:pPr>
            <a:r>
              <a:rPr lang="zh-CN" altLang="en-US" sz="3200">
                <a:latin typeface="楷体" panose="02010609060101010101" charset="-122"/>
                <a:ea typeface="楷体" panose="02010609060101010101" charset="-122"/>
                <a:cs typeface="楷体" panose="02010609060101010101" charset="-122"/>
              </a:rPr>
              <a:t>对持有本地户籍，共同生活的家庭成员人均月收入低于户籍所在地最低活保障标准，且家庭财产状况符合规定的家庭，给予最低生活保障。</a:t>
            </a:r>
            <a:endParaRPr lang="zh-CN" altLang="en-US" sz="3200">
              <a:latin typeface="楷体" panose="02010609060101010101" charset="-122"/>
              <a:ea typeface="楷体" panose="02010609060101010101" charset="-122"/>
              <a:cs typeface="楷体" panose="02010609060101010101" charset="-122"/>
            </a:endParaRPr>
          </a:p>
        </p:txBody>
      </p:sp>
      <p:sp>
        <p:nvSpPr>
          <p:cNvPr id="62477" name="文本框 6"/>
          <p:cNvSpPr txBox="1"/>
          <p:nvPr/>
        </p:nvSpPr>
        <p:spPr>
          <a:xfrm>
            <a:off x="6433185" y="1511935"/>
            <a:ext cx="2486660" cy="583565"/>
          </a:xfrm>
          <a:prstGeom prst="rect">
            <a:avLst/>
          </a:prstGeom>
          <a:noFill/>
          <a:ln w="9525">
            <a:noFill/>
          </a:ln>
        </p:spPr>
        <p:txBody>
          <a:bodyPr wrap="square" anchor="t" anchorCtr="0">
            <a:spAutoFit/>
          </a:bodyPr>
          <a:p>
            <a:r>
              <a:rPr lang="zh-CN" altLang="en-US" sz="3200" b="1">
                <a:solidFill>
                  <a:srgbClr val="FF0000"/>
                </a:solidFill>
                <a:latin typeface="Calibri" panose="020F0502020204030204" charset="0"/>
                <a:ea typeface="宋体" panose="02010600030101010101" pitchFamily="2" charset="-122"/>
              </a:rPr>
              <a:t>概念（条件）</a:t>
            </a:r>
            <a:endParaRPr lang="zh-CN" altLang="en-US" sz="3200" b="1">
              <a:solidFill>
                <a:srgbClr val="FF0000"/>
              </a:solidFill>
              <a:latin typeface="Calibri" panose="020F0502020204030204" charset="0"/>
              <a:ea typeface="宋体" panose="02010600030101010101" pitchFamily="2" charset="-122"/>
            </a:endParaRPr>
          </a:p>
        </p:txBody>
      </p:sp>
      <p:pic>
        <p:nvPicPr>
          <p:cNvPr id="5" name="图片 4" descr="微信图片_20210926161650"/>
          <p:cNvPicPr>
            <a:picLocks noChangeAspect="1"/>
          </p:cNvPicPr>
          <p:nvPr/>
        </p:nvPicPr>
        <p:blipFill>
          <a:blip r:embed="rId3"/>
          <a:stretch>
            <a:fillRect/>
          </a:stretch>
        </p:blipFill>
        <p:spPr>
          <a:xfrm>
            <a:off x="328930" y="1210310"/>
            <a:ext cx="4177030" cy="2228850"/>
          </a:xfrm>
          <a:prstGeom prst="rect">
            <a:avLst/>
          </a:prstGeom>
        </p:spPr>
      </p:pic>
      <p:pic>
        <p:nvPicPr>
          <p:cNvPr id="6" name="图片 5" descr="微信图片_202109261616501"/>
          <p:cNvPicPr>
            <a:picLocks noChangeAspect="1"/>
          </p:cNvPicPr>
          <p:nvPr/>
        </p:nvPicPr>
        <p:blipFill>
          <a:blip r:embed="rId4"/>
          <a:stretch>
            <a:fillRect/>
          </a:stretch>
        </p:blipFill>
        <p:spPr>
          <a:xfrm>
            <a:off x="328930" y="3516630"/>
            <a:ext cx="4176395" cy="2502535"/>
          </a:xfrm>
          <a:prstGeom prst="rect">
            <a:avLst/>
          </a:prstGeom>
        </p:spPr>
      </p:pic>
    </p:spTree>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2466" name="组合 60"/>
          <p:cNvGrpSpPr/>
          <p:nvPr/>
        </p:nvGrpSpPr>
        <p:grpSpPr>
          <a:xfrm>
            <a:off x="0" y="9525"/>
            <a:ext cx="12060238" cy="1093788"/>
            <a:chOff x="0" y="10011"/>
            <a:chExt cx="12060187" cy="1092528"/>
          </a:xfrm>
        </p:grpSpPr>
        <p:sp>
          <p:nvSpPr>
            <p:cNvPr id="62467"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2469"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2473" name="TextBox 40"/>
          <p:cNvSpPr txBox="1"/>
          <p:nvPr/>
        </p:nvSpPr>
        <p:spPr>
          <a:xfrm>
            <a:off x="32861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62476" name="文本框 4"/>
          <p:cNvSpPr txBox="1"/>
          <p:nvPr/>
        </p:nvSpPr>
        <p:spPr>
          <a:xfrm>
            <a:off x="471170" y="1574800"/>
            <a:ext cx="10373995" cy="4605020"/>
          </a:xfrm>
          <a:prstGeom prst="rect">
            <a:avLst/>
          </a:prstGeom>
          <a:noFill/>
          <a:ln w="9525">
            <a:noFill/>
          </a:ln>
        </p:spPr>
        <p:txBody>
          <a:bodyPr wrap="square" anchor="t" anchorCtr="0">
            <a:spAutoFit/>
          </a:bodyPr>
          <a:p>
            <a:pPr>
              <a:lnSpc>
                <a:spcPts val="3200"/>
              </a:lnSpc>
            </a:pPr>
            <a:r>
              <a:rPr lang="zh-CN" altLang="en-US" sz="2400">
                <a:latin typeface="楷体" panose="02010609060101010101" charset="-122"/>
                <a:ea typeface="楷体" panose="02010609060101010101" charset="-122"/>
                <a:cs typeface="楷体" panose="02010609060101010101" charset="-122"/>
              </a:rPr>
              <a:t>（一）家庭月人均收入低于户籍所在地最低生活保障标准；</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（二）家庭金融资产总额</a:t>
            </a:r>
            <a:r>
              <a:rPr lang="zh-CN" altLang="en-US" sz="2400">
                <a:solidFill>
                  <a:srgbClr val="0070C0"/>
                </a:solidFill>
                <a:latin typeface="楷体" panose="02010609060101010101" charset="-122"/>
                <a:ea typeface="楷体" panose="02010609060101010101" charset="-122"/>
                <a:cs typeface="楷体" panose="02010609060101010101" charset="-122"/>
              </a:rPr>
              <a:t>低于</a:t>
            </a:r>
            <a:r>
              <a:rPr lang="zh-CN" altLang="en-US" sz="2400">
                <a:latin typeface="楷体" panose="02010609060101010101" charset="-122"/>
                <a:ea typeface="楷体" panose="02010609060101010101" charset="-122"/>
                <a:cs typeface="楷体" panose="02010609060101010101" charset="-122"/>
              </a:rPr>
              <a:t>户籍所在地</a:t>
            </a:r>
            <a:r>
              <a:rPr lang="zh-CN" altLang="en-US" sz="2400">
                <a:solidFill>
                  <a:srgbClr val="0070C0"/>
                </a:solidFill>
                <a:latin typeface="楷体" panose="02010609060101010101" charset="-122"/>
                <a:ea typeface="楷体" panose="02010609060101010101" charset="-122"/>
                <a:cs typeface="楷体" panose="02010609060101010101" charset="-122"/>
              </a:rPr>
              <a:t>上年度居民人均可支配收入</a:t>
            </a:r>
            <a:r>
              <a:rPr lang="zh-CN" altLang="en-US" sz="2400">
                <a:latin typeface="楷体" panose="02010609060101010101" charset="-122"/>
                <a:ea typeface="楷体" panose="02010609060101010101" charset="-122"/>
                <a:cs typeface="楷体" panose="02010609060101010101" charset="-122"/>
              </a:rPr>
              <a:t>2倍（含2倍）；</a:t>
            </a:r>
            <a:r>
              <a:rPr lang="zh-CN" altLang="en-US" sz="1700">
                <a:solidFill>
                  <a:srgbClr val="FF0000"/>
                </a:solidFill>
                <a:latin typeface="楷体" panose="02010609060101010101" charset="-122"/>
                <a:ea typeface="楷体" panose="02010609060101010101" charset="-122"/>
                <a:cs typeface="楷体" panose="02010609060101010101" charset="-122"/>
              </a:rPr>
              <a:t>（2020年龙南市农村居民人均可支配收入是13683元，城市居民人均可支配收入是34713元）</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（三）家庭成员名下</a:t>
            </a:r>
            <a:r>
              <a:rPr lang="zh-CN" altLang="en-US" sz="2400">
                <a:solidFill>
                  <a:srgbClr val="0070C0"/>
                </a:solidFill>
                <a:latin typeface="楷体" panose="02010609060101010101" charset="-122"/>
                <a:ea typeface="楷体" panose="02010609060101010101" charset="-122"/>
                <a:cs typeface="楷体" panose="02010609060101010101" charset="-122"/>
              </a:rPr>
              <a:t>无机动车辆</a:t>
            </a:r>
            <a:r>
              <a:rPr lang="zh-CN" altLang="en-US" sz="2400">
                <a:latin typeface="楷体" panose="02010609060101010101" charset="-122"/>
                <a:ea typeface="楷体" panose="02010609060101010101" charset="-122"/>
                <a:cs typeface="楷体" panose="02010609060101010101" charset="-122"/>
              </a:rPr>
              <a:t>（不含残疾人功能性补偿代步机动车辆、二轮和三轮摩托车）、</a:t>
            </a:r>
            <a:r>
              <a:rPr lang="zh-CN" altLang="en-US" sz="2400">
                <a:solidFill>
                  <a:srgbClr val="0070C0"/>
                </a:solidFill>
                <a:latin typeface="楷体" panose="02010609060101010101" charset="-122"/>
                <a:ea typeface="楷体" panose="02010609060101010101" charset="-122"/>
                <a:cs typeface="楷体" panose="02010609060101010101" charset="-122"/>
              </a:rPr>
              <a:t>船舶</a:t>
            </a:r>
            <a:r>
              <a:rPr lang="zh-CN" altLang="en-US" sz="2400">
                <a:latin typeface="楷体" panose="02010609060101010101" charset="-122"/>
                <a:ea typeface="楷体" panose="02010609060101010101" charset="-122"/>
                <a:cs typeface="楷体" panose="02010609060101010101" charset="-122"/>
              </a:rPr>
              <a:t>、</a:t>
            </a:r>
            <a:r>
              <a:rPr lang="zh-CN" altLang="en-US" sz="2400">
                <a:solidFill>
                  <a:srgbClr val="0070C0"/>
                </a:solidFill>
                <a:latin typeface="楷体" panose="02010609060101010101" charset="-122"/>
                <a:ea typeface="楷体" panose="02010609060101010101" charset="-122"/>
                <a:cs typeface="楷体" panose="02010609060101010101" charset="-122"/>
              </a:rPr>
              <a:t>工程机械和大型农机具</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（四）家庭成员名下</a:t>
            </a:r>
            <a:r>
              <a:rPr lang="zh-CN" altLang="en-US" sz="2400">
                <a:solidFill>
                  <a:srgbClr val="0070C0"/>
                </a:solidFill>
                <a:latin typeface="楷体" panose="02010609060101010101" charset="-122"/>
                <a:ea typeface="楷体" panose="02010609060101010101" charset="-122"/>
                <a:cs typeface="楷体" panose="02010609060101010101" charset="-122"/>
              </a:rPr>
              <a:t>无</a:t>
            </a:r>
            <a:r>
              <a:rPr lang="zh-CN" altLang="en-US" sz="2400">
                <a:solidFill>
                  <a:srgbClr val="0070C0"/>
                </a:solidFill>
                <a:latin typeface="楷体" panose="02010609060101010101" charset="-122"/>
                <a:ea typeface="楷体" panose="02010609060101010101" charset="-122"/>
                <a:cs typeface="楷体" panose="02010609060101010101" charset="-122"/>
              </a:rPr>
              <a:t>工商登记</a:t>
            </a:r>
            <a:r>
              <a:rPr lang="zh-CN" altLang="en-US" sz="2400">
                <a:latin typeface="楷体" panose="02010609060101010101" charset="-122"/>
                <a:ea typeface="楷体" panose="02010609060101010101" charset="-122"/>
                <a:cs typeface="楷体" panose="02010609060101010101" charset="-122"/>
              </a:rPr>
              <a:t>，不存在雇佣他人从事各种经营性活动的行为；</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（五）家庭成员名下拥有的</a:t>
            </a:r>
            <a:r>
              <a:rPr lang="zh-CN" altLang="en-US" sz="2400">
                <a:solidFill>
                  <a:srgbClr val="0070C0"/>
                </a:solidFill>
                <a:latin typeface="楷体" panose="02010609060101010101" charset="-122"/>
                <a:ea typeface="楷体" panose="02010609060101010101" charset="-122"/>
                <a:cs typeface="楷体" panose="02010609060101010101" charset="-122"/>
              </a:rPr>
              <a:t>住房不超过1套</a:t>
            </a:r>
            <a:r>
              <a:rPr lang="zh-CN" altLang="en-US" sz="2400">
                <a:latin typeface="楷体" panose="02010609060101010101" charset="-122"/>
                <a:ea typeface="楷体" panose="02010609060101010101" charset="-122"/>
                <a:cs typeface="楷体" panose="02010609060101010101" charset="-122"/>
              </a:rPr>
              <a:t>，且名下</a:t>
            </a:r>
            <a:r>
              <a:rPr lang="zh-CN" altLang="en-US" sz="2400">
                <a:solidFill>
                  <a:srgbClr val="0070C0"/>
                </a:solidFill>
                <a:latin typeface="楷体" panose="02010609060101010101" charset="-122"/>
                <a:ea typeface="楷体" panose="02010609060101010101" charset="-122"/>
                <a:cs typeface="楷体" panose="02010609060101010101" charset="-122"/>
              </a:rPr>
              <a:t>无商铺、办公楼、厂房等非居住用途不动产</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（六）家庭成员无买卖</a:t>
            </a:r>
            <a:r>
              <a:rPr lang="zh-CN" altLang="en-US" sz="2400">
                <a:solidFill>
                  <a:srgbClr val="0070C0"/>
                </a:solidFill>
                <a:latin typeface="楷体" panose="02010609060101010101" charset="-122"/>
                <a:ea typeface="楷体" panose="02010609060101010101" charset="-122"/>
                <a:cs typeface="楷体" panose="02010609060101010101" charset="-122"/>
              </a:rPr>
              <a:t>有价证券</a:t>
            </a:r>
            <a:r>
              <a:rPr lang="zh-CN" altLang="en-US" sz="2400">
                <a:latin typeface="楷体" panose="02010609060101010101" charset="-122"/>
                <a:ea typeface="楷体" panose="02010609060101010101" charset="-122"/>
                <a:cs typeface="楷体" panose="02010609060101010101" charset="-122"/>
              </a:rPr>
              <a:t>或者其他商业投资行为；</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zh-CN" altLang="en-US" sz="2400">
                <a:latin typeface="楷体" panose="02010609060101010101" charset="-122"/>
                <a:ea typeface="楷体" panose="02010609060101010101" charset="-122"/>
                <a:cs typeface="楷体" panose="02010609060101010101" charset="-122"/>
              </a:rPr>
              <a:t>（七）县级以上人民政府民政部门规定的其他情形。</a:t>
            </a:r>
            <a:endParaRPr lang="zh-CN" altLang="en-US" sz="2400">
              <a:latin typeface="楷体" panose="02010609060101010101" charset="-122"/>
              <a:ea typeface="楷体" panose="02010609060101010101" charset="-122"/>
              <a:cs typeface="楷体" panose="02010609060101010101" charset="-122"/>
            </a:endParaRPr>
          </a:p>
        </p:txBody>
      </p:sp>
      <p:sp>
        <p:nvSpPr>
          <p:cNvPr id="62477" name="文本框 6"/>
          <p:cNvSpPr txBox="1"/>
          <p:nvPr/>
        </p:nvSpPr>
        <p:spPr>
          <a:xfrm>
            <a:off x="568325" y="1049655"/>
            <a:ext cx="2187575" cy="583565"/>
          </a:xfrm>
          <a:prstGeom prst="rect">
            <a:avLst/>
          </a:prstGeom>
          <a:noFill/>
          <a:ln w="9525">
            <a:noFill/>
          </a:ln>
        </p:spPr>
        <p:txBody>
          <a:bodyPr wrap="square" anchor="t" anchorCtr="0">
            <a:spAutoFit/>
          </a:bodyPr>
          <a:p>
            <a:r>
              <a:rPr lang="zh-CN" altLang="en-US" sz="3200" b="1">
                <a:solidFill>
                  <a:srgbClr val="FF0000"/>
                </a:solidFill>
                <a:latin typeface="Calibri" panose="020F0502020204030204" charset="0"/>
                <a:ea typeface="宋体" panose="02010600030101010101" pitchFamily="2" charset="-122"/>
              </a:rPr>
              <a:t>具体为：</a:t>
            </a:r>
            <a:endParaRPr lang="zh-CN" altLang="en-US" sz="3200" b="1">
              <a:solidFill>
                <a:srgbClr val="FF0000"/>
              </a:solidFill>
              <a:latin typeface="Calibri" panose="020F0502020204030204" charset="0"/>
              <a:ea typeface="宋体" panose="02010600030101010101" pitchFamily="2" charset="-122"/>
            </a:endParaRPr>
          </a:p>
        </p:txBody>
      </p:sp>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2466" name="组合 60"/>
          <p:cNvGrpSpPr/>
          <p:nvPr/>
        </p:nvGrpSpPr>
        <p:grpSpPr>
          <a:xfrm>
            <a:off x="0" y="9525"/>
            <a:ext cx="12060238" cy="1093788"/>
            <a:chOff x="0" y="10011"/>
            <a:chExt cx="12060187" cy="1092528"/>
          </a:xfrm>
        </p:grpSpPr>
        <p:sp>
          <p:nvSpPr>
            <p:cNvPr id="62467"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2469"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2473" name="TextBox 40"/>
          <p:cNvSpPr txBox="1"/>
          <p:nvPr/>
        </p:nvSpPr>
        <p:spPr>
          <a:xfrm>
            <a:off x="32861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62476" name="文本框 4"/>
          <p:cNvSpPr txBox="1"/>
          <p:nvPr/>
        </p:nvSpPr>
        <p:spPr>
          <a:xfrm>
            <a:off x="471170" y="1574800"/>
            <a:ext cx="10373995" cy="4605020"/>
          </a:xfrm>
          <a:prstGeom prst="rect">
            <a:avLst/>
          </a:prstGeom>
          <a:noFill/>
          <a:ln w="9525">
            <a:noFill/>
          </a:ln>
        </p:spPr>
        <p:txBody>
          <a:bodyPr wrap="square" anchor="t" anchorCtr="0">
            <a:spAutoFit/>
          </a:bodyPr>
          <a:p>
            <a:pPr>
              <a:lnSpc>
                <a:spcPts val="3200"/>
              </a:lnSpc>
            </a:pPr>
            <a:r>
              <a:rPr lang="en-US" altLang="zh-CN" sz="2400">
                <a:latin typeface="楷体" panose="02010609060101010101" charset="-122"/>
                <a:ea typeface="楷体" panose="02010609060101010101" charset="-122"/>
                <a:cs typeface="楷体" panose="02010609060101010101" charset="-122"/>
              </a:rPr>
              <a:t>1.</a:t>
            </a:r>
            <a:r>
              <a:rPr lang="zh-CN" altLang="en-US" sz="2400">
                <a:latin typeface="楷体" panose="02010609060101010101" charset="-122"/>
                <a:ea typeface="楷体" panose="02010609060101010101" charset="-122"/>
                <a:cs typeface="楷体" panose="02010609060101010101" charset="-122"/>
              </a:rPr>
              <a:t>拥有作为</a:t>
            </a:r>
            <a:r>
              <a:rPr lang="zh-CN" altLang="en-US" sz="2400">
                <a:solidFill>
                  <a:srgbClr val="FF0000"/>
                </a:solidFill>
                <a:latin typeface="楷体" panose="02010609060101010101" charset="-122"/>
                <a:ea typeface="楷体" panose="02010609060101010101" charset="-122"/>
                <a:cs typeface="楷体" panose="02010609060101010101" charset="-122"/>
              </a:rPr>
              <a:t>唯一谋生工具</a:t>
            </a:r>
            <a:r>
              <a:rPr lang="zh-CN" altLang="en-US" sz="2400">
                <a:latin typeface="楷体" panose="02010609060101010101" charset="-122"/>
                <a:ea typeface="楷体" panose="02010609060101010101" charset="-122"/>
                <a:cs typeface="楷体" panose="02010609060101010101" charset="-122"/>
              </a:rPr>
              <a:t>的小型经营性车辆；</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en-US" altLang="zh-CN" sz="2400">
                <a:latin typeface="楷体" panose="02010609060101010101" charset="-122"/>
                <a:ea typeface="楷体" panose="02010609060101010101" charset="-122"/>
                <a:cs typeface="楷体" panose="02010609060101010101" charset="-122"/>
              </a:rPr>
              <a:t>2.</a:t>
            </a:r>
            <a:r>
              <a:rPr lang="zh-CN" altLang="en-US" sz="2400">
                <a:latin typeface="楷体" panose="02010609060101010101" charset="-122"/>
                <a:ea typeface="楷体" panose="02010609060101010101" charset="-122"/>
                <a:cs typeface="楷体" panose="02010609060101010101" charset="-122"/>
              </a:rPr>
              <a:t>无住房，但有唯一一处商铺、厂房、酒店式公寓等非居住用途不动产，并将该非居住用途不动产作为家庭</a:t>
            </a:r>
            <a:r>
              <a:rPr lang="zh-CN" altLang="en-US" sz="2400">
                <a:solidFill>
                  <a:srgbClr val="FF0000"/>
                </a:solidFill>
                <a:latin typeface="楷体" panose="02010609060101010101" charset="-122"/>
                <a:ea typeface="楷体" panose="02010609060101010101" charset="-122"/>
                <a:cs typeface="楷体" panose="02010609060101010101" charset="-122"/>
              </a:rPr>
              <a:t>唯一居住场所</a:t>
            </a:r>
            <a:r>
              <a:rPr lang="zh-CN" altLang="en-US" sz="2400">
                <a:latin typeface="楷体" panose="02010609060101010101" charset="-122"/>
                <a:ea typeface="楷体" panose="02010609060101010101" charset="-122"/>
                <a:cs typeface="楷体" panose="02010609060101010101" charset="-122"/>
              </a:rPr>
              <a:t>，且家庭人均建筑面积低于户籍所在地上年度居民人均建筑面积；</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en-US" altLang="zh-CN" sz="2400">
                <a:latin typeface="楷体" panose="02010609060101010101" charset="-122"/>
                <a:ea typeface="楷体" panose="02010609060101010101" charset="-122"/>
                <a:cs typeface="楷体" panose="02010609060101010101" charset="-122"/>
              </a:rPr>
              <a:t>3.</a:t>
            </a:r>
            <a:r>
              <a:rPr lang="zh-CN" altLang="en-US" sz="2400">
                <a:latin typeface="楷体" panose="02010609060101010101" charset="-122"/>
                <a:ea typeface="楷体" panose="02010609060101010101" charset="-122"/>
                <a:cs typeface="楷体" panose="02010609060101010101" charset="-122"/>
              </a:rPr>
              <a:t>有大额存款且累计持有时间未超过12个月，能够提供自申请或者动态管理之日起前12个月内</a:t>
            </a:r>
            <a:r>
              <a:rPr lang="zh-CN" altLang="en-US" sz="2400">
                <a:solidFill>
                  <a:srgbClr val="FF0000"/>
                </a:solidFill>
                <a:latin typeface="楷体" panose="02010609060101010101" charset="-122"/>
                <a:ea typeface="楷体" panose="02010609060101010101" charset="-122"/>
                <a:cs typeface="楷体" panose="02010609060101010101" charset="-122"/>
              </a:rPr>
              <a:t>三级乙等</a:t>
            </a:r>
            <a:r>
              <a:rPr lang="zh-CN" altLang="en-US" sz="2400">
                <a:latin typeface="楷体" panose="02010609060101010101" charset="-122"/>
                <a:ea typeface="楷体" panose="02010609060101010101" charset="-122"/>
                <a:cs typeface="楷体" panose="02010609060101010101" charset="-122"/>
              </a:rPr>
              <a:t>及以上级别医院开具的医学诊断证明书、治疗方案等医学证明材料，确认存款用于治疗重大疾病的，可以按照该病种平均医疗费用酌情予以豁免；</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en-US" altLang="zh-CN" sz="2400">
                <a:latin typeface="楷体" panose="02010609060101010101" charset="-122"/>
                <a:ea typeface="楷体" panose="02010609060101010101" charset="-122"/>
                <a:cs typeface="楷体" panose="02010609060101010101" charset="-122"/>
              </a:rPr>
              <a:t>4.</a:t>
            </a:r>
            <a:r>
              <a:rPr lang="zh-CN" altLang="en-US" sz="2400">
                <a:latin typeface="楷体" panose="02010609060101010101" charset="-122"/>
                <a:ea typeface="楷体" panose="02010609060101010101" charset="-122"/>
                <a:cs typeface="楷体" panose="02010609060101010101" charset="-122"/>
              </a:rPr>
              <a:t>有工商登记，但投资经营规模较小且无雇员，或者属于扶贫对象统一参加当地合作社、集体所有制企业等经济组织；</a:t>
            </a:r>
            <a:endParaRPr lang="zh-CN" altLang="en-US" sz="2400">
              <a:latin typeface="楷体" panose="02010609060101010101" charset="-122"/>
              <a:ea typeface="楷体" panose="02010609060101010101" charset="-122"/>
              <a:cs typeface="楷体" panose="02010609060101010101" charset="-122"/>
            </a:endParaRPr>
          </a:p>
          <a:p>
            <a:pPr>
              <a:lnSpc>
                <a:spcPts val="3200"/>
              </a:lnSpc>
            </a:pPr>
            <a:r>
              <a:rPr lang="en-US" altLang="zh-CN" sz="2400">
                <a:latin typeface="楷体" panose="02010609060101010101" charset="-122"/>
                <a:ea typeface="楷体" panose="02010609060101010101" charset="-122"/>
                <a:cs typeface="楷体" panose="02010609060101010101" charset="-122"/>
              </a:rPr>
              <a:t>5.</a:t>
            </a:r>
            <a:r>
              <a:rPr lang="zh-CN" altLang="en-US" sz="2400">
                <a:latin typeface="楷体" panose="02010609060101010101" charset="-122"/>
                <a:ea typeface="楷体" panose="02010609060101010101" charset="-122"/>
                <a:cs typeface="楷体" panose="02010609060101010101" charset="-122"/>
              </a:rPr>
              <a:t>县级以上人民政府民政部门规定的其他情形。</a:t>
            </a:r>
            <a:endParaRPr lang="zh-CN" altLang="en-US" sz="2400">
              <a:latin typeface="楷体" panose="02010609060101010101" charset="-122"/>
              <a:ea typeface="楷体" panose="02010609060101010101" charset="-122"/>
              <a:cs typeface="楷体" panose="02010609060101010101" charset="-122"/>
            </a:endParaRPr>
          </a:p>
        </p:txBody>
      </p:sp>
      <p:sp>
        <p:nvSpPr>
          <p:cNvPr id="62477" name="文本框 6"/>
          <p:cNvSpPr txBox="1"/>
          <p:nvPr/>
        </p:nvSpPr>
        <p:spPr>
          <a:xfrm>
            <a:off x="568325" y="1049655"/>
            <a:ext cx="6452870" cy="583565"/>
          </a:xfrm>
          <a:prstGeom prst="rect">
            <a:avLst/>
          </a:prstGeom>
          <a:noFill/>
          <a:ln w="9525">
            <a:noFill/>
          </a:ln>
        </p:spPr>
        <p:txBody>
          <a:bodyPr wrap="square" anchor="t" anchorCtr="0">
            <a:spAutoFit/>
          </a:bodyPr>
          <a:p>
            <a:r>
              <a:rPr lang="zh-CN" altLang="en-US" sz="3200" b="1">
                <a:solidFill>
                  <a:srgbClr val="FF0000"/>
                </a:solidFill>
                <a:latin typeface="Calibri" panose="020F0502020204030204" charset="0"/>
                <a:ea typeface="宋体" panose="02010600030101010101" pitchFamily="2" charset="-122"/>
              </a:rPr>
              <a:t>家庭财产可以予以豁免的情形：</a:t>
            </a:r>
            <a:endParaRPr lang="zh-CN" altLang="en-US" sz="3200" b="1">
              <a:solidFill>
                <a:srgbClr val="FF0000"/>
              </a:solidFill>
              <a:latin typeface="Calibri" panose="020F0502020204030204" charset="0"/>
              <a:ea typeface="宋体" panose="02010600030101010101" pitchFamily="2" charset="-122"/>
            </a:endParaRP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62466" name="组合 60"/>
          <p:cNvGrpSpPr/>
          <p:nvPr/>
        </p:nvGrpSpPr>
        <p:grpSpPr>
          <a:xfrm>
            <a:off x="0" y="9525"/>
            <a:ext cx="12060238" cy="1093788"/>
            <a:chOff x="0" y="10011"/>
            <a:chExt cx="12060187" cy="1092528"/>
          </a:xfrm>
        </p:grpSpPr>
        <p:sp>
          <p:nvSpPr>
            <p:cNvPr id="62467" name="文本框 13"/>
            <p:cNvSpPr txBox="1"/>
            <p:nvPr/>
          </p:nvSpPr>
          <p:spPr>
            <a:xfrm>
              <a:off x="874741" y="210919"/>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rPr>
                <a:t>最低生活保障</a:t>
              </a:r>
              <a:endParaRPr lang="zh-CN" altLang="en-US" sz="2400" b="1" dirty="0">
                <a:solidFill>
                  <a:srgbClr val="0070C0"/>
                </a:solidFill>
                <a:latin typeface="华文楷体" charset="-122"/>
                <a:ea typeface="华文楷体" charset="-122"/>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62469"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62473" name="TextBox 40"/>
          <p:cNvSpPr txBox="1"/>
          <p:nvPr/>
        </p:nvSpPr>
        <p:spPr>
          <a:xfrm>
            <a:off x="328613" y="211138"/>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62476" name="文本框 4"/>
          <p:cNvSpPr txBox="1"/>
          <p:nvPr/>
        </p:nvSpPr>
        <p:spPr>
          <a:xfrm>
            <a:off x="471170" y="1574800"/>
            <a:ext cx="10373995" cy="4194810"/>
          </a:xfrm>
          <a:prstGeom prst="rect">
            <a:avLst/>
          </a:prstGeom>
          <a:noFill/>
          <a:ln w="9525">
            <a:noFill/>
          </a:ln>
        </p:spPr>
        <p:txBody>
          <a:bodyPr wrap="square" anchor="t" anchorCtr="0">
            <a:spAutoFit/>
          </a:bodyPr>
          <a:p>
            <a:pPr>
              <a:lnSpc>
                <a:spcPts val="3200"/>
              </a:lnSpc>
            </a:pPr>
            <a:r>
              <a:rPr sz="2400">
                <a:solidFill>
                  <a:srgbClr val="0070C0"/>
                </a:solidFill>
                <a:latin typeface="楷体" panose="02010609060101010101" charset="-122"/>
                <a:ea typeface="楷体" panose="02010609060101010101" charset="-122"/>
                <a:cs typeface="楷体" panose="02010609060101010101" charset="-122"/>
              </a:rPr>
              <a:t>非共同生活的</a:t>
            </a:r>
            <a:r>
              <a:rPr sz="2400">
                <a:latin typeface="楷体" panose="02010609060101010101" charset="-122"/>
                <a:ea typeface="楷体" panose="02010609060101010101" charset="-122"/>
                <a:cs typeface="楷体" panose="02010609060101010101" charset="-122"/>
              </a:rPr>
              <a:t>法定赡养、抚养、扶养义务人家庭有下列情形之一的，</a:t>
            </a:r>
            <a:r>
              <a:rPr sz="2400">
                <a:solidFill>
                  <a:srgbClr val="0070C0"/>
                </a:solidFill>
                <a:latin typeface="楷体" panose="02010609060101010101" charset="-122"/>
                <a:ea typeface="楷体" panose="02010609060101010101" charset="-122"/>
                <a:cs typeface="楷体" panose="02010609060101010101" charset="-122"/>
              </a:rPr>
              <a:t>被赡养、抚养、扶养</a:t>
            </a:r>
            <a:r>
              <a:rPr lang="zh-CN" sz="2400">
                <a:solidFill>
                  <a:srgbClr val="0070C0"/>
                </a:solidFill>
                <a:latin typeface="楷体" panose="02010609060101010101" charset="-122"/>
                <a:ea typeface="楷体" panose="02010609060101010101" charset="-122"/>
                <a:cs typeface="楷体" panose="02010609060101010101" charset="-122"/>
              </a:rPr>
              <a:t>对象</a:t>
            </a:r>
            <a:r>
              <a:rPr sz="2400">
                <a:latin typeface="楷体" panose="02010609060101010101" charset="-122"/>
                <a:ea typeface="楷体" panose="02010609060101010101" charset="-122"/>
                <a:cs typeface="楷体" panose="02010609060101010101" charset="-122"/>
              </a:rPr>
              <a:t>原则上不予纳入最低生活保障：</a:t>
            </a:r>
            <a:endParaRPr sz="2400">
              <a:latin typeface="楷体" panose="02010609060101010101" charset="-122"/>
              <a:ea typeface="楷体" panose="02010609060101010101" charset="-122"/>
              <a:cs typeface="楷体" panose="02010609060101010101" charset="-122"/>
            </a:endParaRPr>
          </a:p>
          <a:p>
            <a:pPr>
              <a:lnSpc>
                <a:spcPts val="3200"/>
              </a:lnSpc>
            </a:pPr>
            <a:r>
              <a:rPr lang="en-US" sz="2400">
                <a:latin typeface="楷体" panose="02010609060101010101" charset="-122"/>
                <a:ea typeface="楷体" panose="02010609060101010101" charset="-122"/>
                <a:cs typeface="楷体" panose="02010609060101010101" charset="-122"/>
              </a:rPr>
              <a:t>1.</a:t>
            </a:r>
            <a:r>
              <a:rPr sz="2400">
                <a:latin typeface="楷体" panose="02010609060101010101" charset="-122"/>
                <a:ea typeface="楷体" panose="02010609060101010101" charset="-122"/>
                <a:cs typeface="楷体" panose="02010609060101010101" charset="-122"/>
              </a:rPr>
              <a:t>拥有2套及以上产权房，且家庭人均建筑面积高于</a:t>
            </a:r>
            <a:r>
              <a:rPr lang="zh-CN" sz="2400">
                <a:latin typeface="楷体" panose="02010609060101010101" charset="-122"/>
                <a:ea typeface="楷体" panose="02010609060101010101" charset="-122"/>
                <a:cs typeface="楷体" panose="02010609060101010101" charset="-122"/>
              </a:rPr>
              <a:t>本</a:t>
            </a:r>
            <a:r>
              <a:rPr sz="2400">
                <a:latin typeface="楷体" panose="02010609060101010101" charset="-122"/>
                <a:ea typeface="楷体" panose="02010609060101010101" charset="-122"/>
                <a:cs typeface="楷体" panose="02010609060101010101" charset="-122"/>
              </a:rPr>
              <a:t>地上年度居民人均建筑面积；</a:t>
            </a:r>
            <a:endParaRPr sz="2400">
              <a:latin typeface="楷体" panose="02010609060101010101" charset="-122"/>
              <a:ea typeface="楷体" panose="02010609060101010101" charset="-122"/>
              <a:cs typeface="楷体" panose="02010609060101010101" charset="-122"/>
            </a:endParaRPr>
          </a:p>
          <a:p>
            <a:pPr>
              <a:lnSpc>
                <a:spcPts val="3200"/>
              </a:lnSpc>
            </a:pPr>
            <a:r>
              <a:rPr lang="en-US" sz="2400">
                <a:latin typeface="楷体" panose="02010609060101010101" charset="-122"/>
                <a:ea typeface="楷体" panose="02010609060101010101" charset="-122"/>
                <a:cs typeface="楷体" panose="02010609060101010101" charset="-122"/>
              </a:rPr>
              <a:t>2.</a:t>
            </a:r>
            <a:r>
              <a:rPr sz="2400">
                <a:latin typeface="楷体" panose="02010609060101010101" charset="-122"/>
                <a:ea typeface="楷体" panose="02010609060101010101" charset="-122"/>
                <a:cs typeface="楷体" panose="02010609060101010101" charset="-122"/>
              </a:rPr>
              <a:t>有非经营性机动车辆（残疾人功能性补偿代步机动车辆除外）、船舶、工程机械或者大型农机具，且交易价格高于</a:t>
            </a:r>
            <a:r>
              <a:rPr lang="zh-CN" sz="2400">
                <a:latin typeface="楷体" panose="02010609060101010101" charset="-122"/>
                <a:ea typeface="楷体" panose="02010609060101010101" charset="-122"/>
                <a:cs typeface="楷体" panose="02010609060101010101" charset="-122"/>
              </a:rPr>
              <a:t>本</a:t>
            </a:r>
            <a:r>
              <a:rPr sz="2400">
                <a:latin typeface="楷体" panose="02010609060101010101" charset="-122"/>
                <a:ea typeface="楷体" panose="02010609060101010101" charset="-122"/>
                <a:cs typeface="楷体" panose="02010609060101010101" charset="-122"/>
              </a:rPr>
              <a:t>地</a:t>
            </a:r>
            <a:r>
              <a:rPr sz="2400">
                <a:solidFill>
                  <a:srgbClr val="FF0000"/>
                </a:solidFill>
                <a:latin typeface="楷体" panose="02010609060101010101" charset="-122"/>
                <a:ea typeface="楷体" panose="02010609060101010101" charset="-122"/>
                <a:cs typeface="楷体" panose="02010609060101010101" charset="-122"/>
              </a:rPr>
              <a:t>当年度</a:t>
            </a:r>
            <a:r>
              <a:rPr sz="2400">
                <a:latin typeface="楷体" panose="02010609060101010101" charset="-122"/>
                <a:ea typeface="楷体" panose="02010609060101010101" charset="-122"/>
                <a:cs typeface="楷体" panose="02010609060101010101" charset="-122"/>
              </a:rPr>
              <a:t>城市最低生活保障标准15倍； </a:t>
            </a:r>
            <a:r>
              <a:rPr sz="2400">
                <a:solidFill>
                  <a:srgbClr val="0070C0"/>
                </a:solidFill>
                <a:latin typeface="楷体" panose="02010609060101010101" charset="-122"/>
                <a:ea typeface="楷体" panose="02010609060101010101" charset="-122"/>
                <a:cs typeface="楷体" panose="02010609060101010101" charset="-122"/>
              </a:rPr>
              <a:t>（</a:t>
            </a:r>
            <a:r>
              <a:rPr lang="zh-CN" sz="2400">
                <a:solidFill>
                  <a:srgbClr val="0070C0"/>
                </a:solidFill>
                <a:latin typeface="楷体" panose="02010609060101010101" charset="-122"/>
                <a:ea typeface="楷体" panose="02010609060101010101" charset="-122"/>
                <a:cs typeface="楷体" panose="02010609060101010101" charset="-122"/>
              </a:rPr>
              <a:t>当年</a:t>
            </a:r>
            <a:r>
              <a:rPr sz="2400">
                <a:solidFill>
                  <a:srgbClr val="0070C0"/>
                </a:solidFill>
                <a:latin typeface="楷体" panose="02010609060101010101" charset="-122"/>
                <a:ea typeface="楷体" panose="02010609060101010101" charset="-122"/>
                <a:cs typeface="楷体" panose="02010609060101010101" charset="-122"/>
              </a:rPr>
              <a:t>城市低保标准</a:t>
            </a:r>
            <a:r>
              <a:rPr sz="2000">
                <a:solidFill>
                  <a:srgbClr val="0070C0"/>
                </a:solidFill>
                <a:latin typeface="楷体" panose="02010609060101010101" charset="-122"/>
                <a:ea typeface="楷体" panose="02010609060101010101" charset="-122"/>
                <a:cs typeface="楷体" panose="02010609060101010101" charset="-122"/>
              </a:rPr>
              <a:t>×</a:t>
            </a:r>
            <a:r>
              <a:rPr sz="2400">
                <a:solidFill>
                  <a:srgbClr val="0070C0"/>
                </a:solidFill>
                <a:latin typeface="楷体" panose="02010609060101010101" charset="-122"/>
                <a:ea typeface="楷体" panose="02010609060101010101" charset="-122"/>
                <a:cs typeface="楷体" panose="02010609060101010101" charset="-122"/>
              </a:rPr>
              <a:t> 12 </a:t>
            </a:r>
            <a:r>
              <a:rPr sz="2000">
                <a:solidFill>
                  <a:srgbClr val="0070C0"/>
                </a:solidFill>
                <a:latin typeface="楷体" panose="02010609060101010101" charset="-122"/>
                <a:ea typeface="楷体" panose="02010609060101010101" charset="-122"/>
                <a:cs typeface="楷体" panose="02010609060101010101" charset="-122"/>
              </a:rPr>
              <a:t>×</a:t>
            </a:r>
            <a:r>
              <a:rPr sz="2400">
                <a:solidFill>
                  <a:srgbClr val="0070C0"/>
                </a:solidFill>
                <a:latin typeface="楷体" panose="02010609060101010101" charset="-122"/>
                <a:ea typeface="楷体" panose="02010609060101010101" charset="-122"/>
                <a:cs typeface="楷体" panose="02010609060101010101" charset="-122"/>
              </a:rPr>
              <a:t> 15）</a:t>
            </a:r>
            <a:endParaRPr sz="2400">
              <a:solidFill>
                <a:srgbClr val="0070C0"/>
              </a:solidFill>
              <a:latin typeface="楷体" panose="02010609060101010101" charset="-122"/>
              <a:ea typeface="楷体" panose="02010609060101010101" charset="-122"/>
              <a:cs typeface="楷体" panose="02010609060101010101" charset="-122"/>
            </a:endParaRPr>
          </a:p>
          <a:p>
            <a:pPr>
              <a:lnSpc>
                <a:spcPts val="3200"/>
              </a:lnSpc>
            </a:pPr>
            <a:r>
              <a:rPr lang="en-US" sz="2400">
                <a:latin typeface="楷体" panose="02010609060101010101" charset="-122"/>
                <a:ea typeface="楷体" panose="02010609060101010101" charset="-122"/>
                <a:cs typeface="楷体" panose="02010609060101010101" charset="-122"/>
              </a:rPr>
              <a:t>3.</a:t>
            </a:r>
            <a:r>
              <a:rPr sz="2400">
                <a:latin typeface="楷体" panose="02010609060101010101" charset="-122"/>
                <a:ea typeface="楷体" panose="02010609060101010101" charset="-122"/>
                <a:cs typeface="楷体" panose="02010609060101010101" charset="-122"/>
              </a:rPr>
              <a:t>人均金融资产超过</a:t>
            </a:r>
            <a:r>
              <a:rPr lang="zh-CN" sz="2400">
                <a:latin typeface="楷体" panose="02010609060101010101" charset="-122"/>
                <a:ea typeface="楷体" panose="02010609060101010101" charset="-122"/>
                <a:cs typeface="楷体" panose="02010609060101010101" charset="-122"/>
              </a:rPr>
              <a:t>本</a:t>
            </a:r>
            <a:r>
              <a:rPr sz="2400">
                <a:latin typeface="楷体" panose="02010609060101010101" charset="-122"/>
                <a:ea typeface="楷体" panose="02010609060101010101" charset="-122"/>
                <a:cs typeface="楷体" panose="02010609060101010101" charset="-122"/>
              </a:rPr>
              <a:t>地上年度居民可支配收入</a:t>
            </a:r>
            <a:r>
              <a:rPr sz="2400">
                <a:solidFill>
                  <a:schemeClr val="tx1"/>
                </a:solidFill>
                <a:latin typeface="楷体" panose="02010609060101010101" charset="-122"/>
                <a:ea typeface="楷体" panose="02010609060101010101" charset="-122"/>
                <a:cs typeface="楷体" panose="02010609060101010101" charset="-122"/>
              </a:rPr>
              <a:t>1.5倍</a:t>
            </a:r>
            <a:r>
              <a:rPr sz="2400">
                <a:latin typeface="楷体" panose="02010609060101010101" charset="-122"/>
                <a:ea typeface="楷体" panose="02010609060101010101" charset="-122"/>
                <a:cs typeface="楷体" panose="02010609060101010101" charset="-122"/>
              </a:rPr>
              <a:t>；</a:t>
            </a:r>
            <a:endParaRPr sz="2400">
              <a:latin typeface="楷体" panose="02010609060101010101" charset="-122"/>
              <a:ea typeface="楷体" panose="02010609060101010101" charset="-122"/>
              <a:cs typeface="楷体" panose="02010609060101010101" charset="-122"/>
            </a:endParaRPr>
          </a:p>
          <a:p>
            <a:pPr>
              <a:lnSpc>
                <a:spcPts val="3200"/>
              </a:lnSpc>
            </a:pPr>
            <a:r>
              <a:rPr lang="en-US" sz="2400">
                <a:latin typeface="楷体" panose="02010609060101010101" charset="-122"/>
                <a:ea typeface="楷体" panose="02010609060101010101" charset="-122"/>
                <a:cs typeface="楷体" panose="02010609060101010101" charset="-122"/>
              </a:rPr>
              <a:t>4.</a:t>
            </a:r>
            <a:r>
              <a:rPr sz="2400">
                <a:latin typeface="楷体" panose="02010609060101010101" charset="-122"/>
                <a:ea typeface="楷体" panose="02010609060101010101" charset="-122"/>
                <a:cs typeface="楷体" panose="02010609060101010101" charset="-122"/>
              </a:rPr>
              <a:t>在各类企业中认缴出资额累计超过10万元（含10万元）；</a:t>
            </a:r>
            <a:endParaRPr sz="2400">
              <a:latin typeface="楷体" panose="02010609060101010101" charset="-122"/>
              <a:ea typeface="楷体" panose="02010609060101010101" charset="-122"/>
              <a:cs typeface="楷体" panose="02010609060101010101" charset="-122"/>
            </a:endParaRPr>
          </a:p>
          <a:p>
            <a:pPr>
              <a:lnSpc>
                <a:spcPts val="3200"/>
              </a:lnSpc>
            </a:pPr>
            <a:r>
              <a:rPr lang="en-US" sz="2400">
                <a:latin typeface="楷体" panose="02010609060101010101" charset="-122"/>
                <a:ea typeface="楷体" panose="02010609060101010101" charset="-122"/>
                <a:cs typeface="楷体" panose="02010609060101010101" charset="-122"/>
              </a:rPr>
              <a:t>5.</a:t>
            </a:r>
            <a:r>
              <a:rPr sz="2400">
                <a:latin typeface="楷体" panose="02010609060101010101" charset="-122"/>
                <a:ea typeface="楷体" panose="02010609060101010101" charset="-122"/>
                <a:cs typeface="楷体" panose="02010609060101010101" charset="-122"/>
              </a:rPr>
              <a:t>县级以上人民政府民政部门规定的其他情形。</a:t>
            </a:r>
            <a:endParaRPr sz="2400">
              <a:latin typeface="楷体" panose="02010609060101010101" charset="-122"/>
              <a:ea typeface="楷体" panose="02010609060101010101" charset="-122"/>
              <a:cs typeface="楷体" panose="02010609060101010101" charset="-122"/>
            </a:endParaRPr>
          </a:p>
        </p:txBody>
      </p:sp>
      <p:sp>
        <p:nvSpPr>
          <p:cNvPr id="62477" name="文本框 6"/>
          <p:cNvSpPr txBox="1"/>
          <p:nvPr/>
        </p:nvSpPr>
        <p:spPr>
          <a:xfrm>
            <a:off x="568325" y="1049655"/>
            <a:ext cx="6452870" cy="583565"/>
          </a:xfrm>
          <a:prstGeom prst="rect">
            <a:avLst/>
          </a:prstGeom>
          <a:noFill/>
          <a:ln w="9525">
            <a:noFill/>
          </a:ln>
        </p:spPr>
        <p:txBody>
          <a:bodyPr wrap="square" anchor="t" anchorCtr="0">
            <a:spAutoFit/>
          </a:bodyPr>
          <a:p>
            <a:r>
              <a:rPr lang="zh-CN" altLang="en-US" sz="3200" b="1">
                <a:solidFill>
                  <a:srgbClr val="FF0000"/>
                </a:solidFill>
                <a:latin typeface="Calibri" panose="020F0502020204030204" charset="0"/>
                <a:ea typeface="宋体" panose="02010600030101010101" pitchFamily="2" charset="-122"/>
              </a:rPr>
              <a:t>排斥的情形：</a:t>
            </a:r>
            <a:endParaRPr lang="zh-CN" altLang="en-US" sz="3200" b="1">
              <a:solidFill>
                <a:srgbClr val="FF0000"/>
              </a:solidFill>
              <a:latin typeface="Calibri" panose="020F0502020204030204" charset="0"/>
              <a:ea typeface="宋体" panose="02010600030101010101" pitchFamily="2" charset="-122"/>
            </a:endParaRPr>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76802" name="组合 60"/>
          <p:cNvGrpSpPr/>
          <p:nvPr/>
        </p:nvGrpSpPr>
        <p:grpSpPr>
          <a:xfrm>
            <a:off x="0" y="9525"/>
            <a:ext cx="12060238" cy="1093788"/>
            <a:chOff x="0" y="10011"/>
            <a:chExt cx="12060187" cy="1092528"/>
          </a:xfrm>
        </p:grpSpPr>
        <p:sp>
          <p:nvSpPr>
            <p:cNvPr id="76803" name="文本框 13"/>
            <p:cNvSpPr txBox="1"/>
            <p:nvPr/>
          </p:nvSpPr>
          <p:spPr>
            <a:xfrm>
              <a:off x="874741" y="202040"/>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sym typeface="+mn-ea"/>
                </a:rPr>
                <a:t>最低生活保障</a:t>
              </a:r>
              <a:endParaRPr lang="zh-CN" altLang="en-US" sz="2400" b="1" dirty="0">
                <a:solidFill>
                  <a:srgbClr val="0070C0"/>
                </a:solidFill>
                <a:latin typeface="华文楷体" charset="-122"/>
                <a:ea typeface="华文楷体" charset="-122"/>
                <a:sym typeface="+mn-ea"/>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76805"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76809" name="TextBox 40"/>
          <p:cNvSpPr txBox="1"/>
          <p:nvPr/>
        </p:nvSpPr>
        <p:spPr>
          <a:xfrm>
            <a:off x="290513" y="201613"/>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76810" name="文本框 2"/>
          <p:cNvSpPr txBox="1"/>
          <p:nvPr/>
        </p:nvSpPr>
        <p:spPr>
          <a:xfrm>
            <a:off x="583248" y="1049338"/>
            <a:ext cx="3041015" cy="583565"/>
          </a:xfrm>
          <a:prstGeom prst="rect">
            <a:avLst/>
          </a:prstGeom>
          <a:noFill/>
          <a:ln w="9525">
            <a:noFill/>
          </a:ln>
        </p:spPr>
        <p:txBody>
          <a:bodyPr wrap="none" anchor="t" anchorCtr="0">
            <a:spAutoFit/>
          </a:bodyPr>
          <a:p>
            <a:pPr algn="l"/>
            <a:r>
              <a:rPr lang="zh-CN" altLang="en-US" sz="3200" b="1">
                <a:solidFill>
                  <a:srgbClr val="FF0000"/>
                </a:solidFill>
                <a:latin typeface="Calibri" panose="020F0502020204030204" charset="0"/>
                <a:ea typeface="宋体" panose="02010600030101010101" pitchFamily="2" charset="-122"/>
              </a:rPr>
              <a:t>单人保</a:t>
            </a:r>
            <a:r>
              <a:rPr lang="zh-CN" altLang="en-US" sz="3200" b="1">
                <a:solidFill>
                  <a:srgbClr val="FF0000"/>
                </a:solidFill>
              </a:rPr>
              <a:t>申请情形</a:t>
            </a:r>
            <a:endParaRPr lang="zh-CN" altLang="en-US" sz="3200" b="1">
              <a:solidFill>
                <a:srgbClr val="FF0000"/>
              </a:solidFill>
            </a:endParaRPr>
          </a:p>
        </p:txBody>
      </p:sp>
      <p:sp>
        <p:nvSpPr>
          <p:cNvPr id="76812" name="文本框 3"/>
          <p:cNvSpPr txBox="1"/>
          <p:nvPr/>
        </p:nvSpPr>
        <p:spPr>
          <a:xfrm>
            <a:off x="363220" y="1854835"/>
            <a:ext cx="10361930" cy="3735705"/>
          </a:xfrm>
          <a:prstGeom prst="rect">
            <a:avLst/>
          </a:prstGeom>
          <a:noFill/>
          <a:ln w="9525">
            <a:noFill/>
          </a:ln>
        </p:spPr>
        <p:txBody>
          <a:bodyPr wrap="square" anchor="t" anchorCtr="0">
            <a:spAutoFit/>
          </a:bodyPr>
          <a:p>
            <a:pPr>
              <a:lnSpc>
                <a:spcPct val="150000"/>
              </a:lnSpc>
            </a:pPr>
            <a:r>
              <a:rPr lang="en-US"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低保边缘</a:t>
            </a:r>
            <a:r>
              <a:rPr sz="2400">
                <a:latin typeface="楷体" panose="02010609060101010101" charset="-122"/>
                <a:ea typeface="楷体" panose="02010609060101010101" charset="-122"/>
              </a:rPr>
              <a:t>家庭、支出型</a:t>
            </a:r>
            <a:r>
              <a:rPr lang="zh-CN" sz="2400">
                <a:latin typeface="楷体" panose="02010609060101010101" charset="-122"/>
                <a:ea typeface="楷体" panose="02010609060101010101" charset="-122"/>
              </a:rPr>
              <a:t>困难</a:t>
            </a:r>
            <a:r>
              <a:rPr sz="2400">
                <a:latin typeface="楷体" panose="02010609060101010101" charset="-122"/>
                <a:ea typeface="楷体" panose="02010609060101010101" charset="-122"/>
              </a:rPr>
              <a:t>家庭中的一级、二级重度残疾人和三级智力残疾人、三级精神残疾人；</a:t>
            </a:r>
            <a:endParaRPr sz="2400">
              <a:latin typeface="楷体" panose="02010609060101010101" charset="-122"/>
              <a:ea typeface="楷体" panose="02010609060101010101" charset="-122"/>
            </a:endParaRPr>
          </a:p>
          <a:p>
            <a:pPr>
              <a:lnSpc>
                <a:spcPct val="150000"/>
              </a:lnSpc>
            </a:pPr>
            <a:r>
              <a:rPr lang="en-US"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sym typeface="+mn-ea"/>
              </a:rPr>
              <a:t>低保边缘</a:t>
            </a:r>
            <a:r>
              <a:rPr sz="2400">
                <a:latin typeface="楷体" panose="02010609060101010101" charset="-122"/>
                <a:ea typeface="楷体" panose="02010609060101010101" charset="-122"/>
                <a:sym typeface="+mn-ea"/>
              </a:rPr>
              <a:t>家庭</a:t>
            </a:r>
            <a:r>
              <a:rPr sz="2400">
                <a:latin typeface="楷体" panose="02010609060101010101" charset="-122"/>
                <a:ea typeface="楷体" panose="02010609060101010101" charset="-122"/>
              </a:rPr>
              <a:t>、支出型</a:t>
            </a:r>
            <a:r>
              <a:rPr lang="zh-CN" sz="2400">
                <a:latin typeface="楷体" panose="02010609060101010101" charset="-122"/>
                <a:ea typeface="楷体" panose="02010609060101010101" charset="-122"/>
              </a:rPr>
              <a:t>困难</a:t>
            </a:r>
            <a:r>
              <a:rPr sz="2400">
                <a:latin typeface="楷体" panose="02010609060101010101" charset="-122"/>
                <a:ea typeface="楷体" panose="02010609060101010101" charset="-122"/>
              </a:rPr>
              <a:t>家庭中患有重大疾病的人员；</a:t>
            </a:r>
            <a:endParaRPr sz="2400">
              <a:latin typeface="楷体" panose="02010609060101010101" charset="-122"/>
              <a:ea typeface="楷体" panose="02010609060101010101" charset="-122"/>
            </a:endParaRPr>
          </a:p>
          <a:p>
            <a:pPr>
              <a:lnSpc>
                <a:spcPct val="150000"/>
              </a:lnSpc>
            </a:pPr>
            <a:r>
              <a:rPr lang="en-US" sz="2400">
                <a:latin typeface="楷体" panose="02010609060101010101" charset="-122"/>
                <a:ea typeface="楷体" panose="02010609060101010101" charset="-122"/>
              </a:rPr>
              <a:t>3.</a:t>
            </a:r>
            <a:r>
              <a:rPr lang="zh-CN" altLang="en-US" sz="2400">
                <a:latin typeface="楷体" panose="02010609060101010101" charset="-122"/>
                <a:ea typeface="楷体" panose="02010609060101010101" charset="-122"/>
                <a:sym typeface="+mn-ea"/>
              </a:rPr>
              <a:t>低保边缘</a:t>
            </a:r>
            <a:r>
              <a:rPr sz="2400">
                <a:latin typeface="楷体" panose="02010609060101010101" charset="-122"/>
                <a:ea typeface="楷体" panose="02010609060101010101" charset="-122"/>
                <a:sym typeface="+mn-ea"/>
              </a:rPr>
              <a:t>家庭</a:t>
            </a:r>
            <a:r>
              <a:rPr sz="2400">
                <a:latin typeface="楷体" panose="02010609060101010101" charset="-122"/>
                <a:ea typeface="楷体" panose="02010609060101010101" charset="-122"/>
              </a:rPr>
              <a:t>、支出型</a:t>
            </a:r>
            <a:r>
              <a:rPr lang="zh-CN" sz="2400">
                <a:latin typeface="楷体" panose="02010609060101010101" charset="-122"/>
                <a:ea typeface="楷体" panose="02010609060101010101" charset="-122"/>
              </a:rPr>
              <a:t>困难</a:t>
            </a:r>
            <a:r>
              <a:rPr sz="2400">
                <a:latin typeface="楷体" panose="02010609060101010101" charset="-122"/>
                <a:ea typeface="楷体" panose="02010609060101010101" charset="-122"/>
              </a:rPr>
              <a:t>家庭中患有严重危害生命健康需要长期治疗维持生命或者支付高额医疗费用的疾病，并因患病导致部分或者完全丧失劳动能力的人员；</a:t>
            </a:r>
            <a:endParaRPr sz="2400">
              <a:latin typeface="楷体" panose="02010609060101010101" charset="-122"/>
              <a:ea typeface="楷体" panose="02010609060101010101" charset="-122"/>
            </a:endParaRPr>
          </a:p>
          <a:p>
            <a:pPr>
              <a:lnSpc>
                <a:spcPts val="2500"/>
              </a:lnSpc>
            </a:pPr>
            <a:endParaRPr lang="zh-CN" sz="2400">
              <a:solidFill>
                <a:srgbClr val="FF0000"/>
              </a:solidFill>
              <a:latin typeface="楷体" panose="02010609060101010101" charset="-122"/>
              <a:ea typeface="楷体" panose="02010609060101010101" charset="-122"/>
            </a:endParaRPr>
          </a:p>
        </p:txBody>
      </p:sp>
    </p:spTree>
  </p:cSld>
  <p:clrMapOvr>
    <a:masterClrMapping/>
  </p:clrMapOvr>
  <p:transition spd="slow"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alpha val="100000"/>
              </a:srgbClr>
            </a:gs>
            <a:gs pos="74001">
              <a:srgbClr val="B5D2EC">
                <a:alpha val="100000"/>
              </a:srgbClr>
            </a:gs>
            <a:gs pos="83000">
              <a:srgbClr val="B5D2EC">
                <a:alpha val="100000"/>
              </a:srgbClr>
            </a:gs>
            <a:gs pos="100000">
              <a:srgbClr val="CEE1F2">
                <a:alpha val="100000"/>
              </a:srgbClr>
            </a:gs>
          </a:gsLst>
          <a:lin ang="5400000"/>
          <a:tileRect/>
        </a:gradFill>
        <a:effectLst/>
      </p:bgPr>
    </p:bg>
    <p:spTree>
      <p:nvGrpSpPr>
        <p:cNvPr id="1" name=""/>
        <p:cNvGrpSpPr/>
        <p:nvPr/>
      </p:nvGrpSpPr>
      <p:grpSpPr/>
      <p:grpSp>
        <p:nvGrpSpPr>
          <p:cNvPr id="76802" name="组合 60"/>
          <p:cNvGrpSpPr/>
          <p:nvPr/>
        </p:nvGrpSpPr>
        <p:grpSpPr>
          <a:xfrm>
            <a:off x="0" y="9525"/>
            <a:ext cx="12060238" cy="1093788"/>
            <a:chOff x="0" y="10011"/>
            <a:chExt cx="12060187" cy="1092528"/>
          </a:xfrm>
        </p:grpSpPr>
        <p:sp>
          <p:nvSpPr>
            <p:cNvPr id="76803" name="文本框 13"/>
            <p:cNvSpPr txBox="1"/>
            <p:nvPr/>
          </p:nvSpPr>
          <p:spPr>
            <a:xfrm>
              <a:off x="874741" y="202040"/>
              <a:ext cx="2011671" cy="459845"/>
            </a:xfrm>
            <a:prstGeom prst="rect">
              <a:avLst/>
            </a:prstGeom>
            <a:noFill/>
            <a:ln w="9525">
              <a:noFill/>
            </a:ln>
          </p:spPr>
          <p:txBody>
            <a:bodyPr wrap="none" anchor="t" anchorCtr="0">
              <a:spAutoFit/>
            </a:bodyPr>
            <a:p>
              <a:pPr algn="l"/>
              <a:r>
                <a:rPr lang="zh-CN" altLang="en-US" sz="2400" b="1" dirty="0">
                  <a:solidFill>
                    <a:srgbClr val="0070C0"/>
                  </a:solidFill>
                  <a:latin typeface="华文楷体" charset="-122"/>
                  <a:ea typeface="华文楷体" charset="-122"/>
                  <a:sym typeface="+mn-ea"/>
                </a:rPr>
                <a:t>最低生活保障</a:t>
              </a:r>
              <a:endParaRPr lang="zh-CN" altLang="en-US" sz="2400" b="1" dirty="0">
                <a:solidFill>
                  <a:srgbClr val="0070C0"/>
                </a:solidFill>
                <a:latin typeface="华文楷体" charset="-122"/>
                <a:ea typeface="华文楷体" charset="-122"/>
                <a:sym typeface="+mn-ea"/>
              </a:endParaRPr>
            </a:p>
          </p:txBody>
        </p:sp>
        <p:cxnSp>
          <p:nvCxnSpPr>
            <p:cNvPr id="63" name="直接连接符 62"/>
            <p:cNvCxnSpPr/>
            <p:nvPr/>
          </p:nvCxnSpPr>
          <p:spPr>
            <a:xfrm>
              <a:off x="0" y="895350"/>
              <a:ext cx="1072515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76805" name="组合 63"/>
            <p:cNvGrpSpPr/>
            <p:nvPr/>
          </p:nvGrpSpPr>
          <p:grpSpPr>
            <a:xfrm>
              <a:off x="10692828" y="10011"/>
              <a:ext cx="1367359" cy="1092528"/>
              <a:chOff x="10692828" y="10011"/>
              <a:chExt cx="1367359" cy="1092528"/>
            </a:xfrm>
          </p:grpSpPr>
          <p:sp>
            <p:nvSpPr>
              <p:cNvPr id="65" name="椭圆 64"/>
              <p:cNvSpPr/>
              <p:nvPr/>
            </p:nvSpPr>
            <p:spPr>
              <a:xfrm rot="19800000">
                <a:off x="11304911" y="175608"/>
                <a:ext cx="755276" cy="729626"/>
              </a:xfrm>
              <a:prstGeom prst="ellipse">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6" name="椭圆 65"/>
              <p:cNvSpPr/>
              <p:nvPr/>
            </p:nvSpPr>
            <p:spPr>
              <a:xfrm rot="19800000">
                <a:off x="11042074" y="584389"/>
                <a:ext cx="566125" cy="51815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579CD"/>
                  </a:solidFill>
                </a:endParaRPr>
              </a:p>
            </p:txBody>
          </p:sp>
          <p:sp>
            <p:nvSpPr>
              <p:cNvPr id="67" name="椭圆 66"/>
              <p:cNvSpPr/>
              <p:nvPr/>
            </p:nvSpPr>
            <p:spPr>
              <a:xfrm>
                <a:off x="10692828" y="10011"/>
                <a:ext cx="756134" cy="73179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rgbClr val="0579CD"/>
                  </a:solidFill>
                </a:endParaRPr>
              </a:p>
            </p:txBody>
          </p:sp>
        </p:grpSp>
      </p:grpSp>
      <p:sp>
        <p:nvSpPr>
          <p:cNvPr id="76809" name="TextBox 40"/>
          <p:cNvSpPr txBox="1"/>
          <p:nvPr/>
        </p:nvSpPr>
        <p:spPr>
          <a:xfrm>
            <a:off x="290513" y="201613"/>
            <a:ext cx="793750" cy="457200"/>
          </a:xfrm>
          <a:prstGeom prst="rect">
            <a:avLst/>
          </a:prstGeom>
          <a:noFill/>
          <a:ln w="9525">
            <a:noFill/>
          </a:ln>
        </p:spPr>
        <p:txBody>
          <a:bodyPr wrap="none" anchor="t" anchorCtr="0">
            <a:spAutoFit/>
          </a:bodyPr>
          <a:p>
            <a:r>
              <a:rPr lang="zh-CN" altLang="en-US" sz="2400" b="1">
                <a:solidFill>
                  <a:srgbClr val="70AD47"/>
                </a:solidFill>
                <a:latin typeface="华文楷体" charset="-122"/>
                <a:ea typeface="华文楷体" charset="-122"/>
              </a:rPr>
              <a:t>一、</a:t>
            </a:r>
            <a:endParaRPr lang="zh-CN" altLang="en-US" sz="2400" b="1">
              <a:solidFill>
                <a:srgbClr val="70AD47"/>
              </a:solidFill>
              <a:latin typeface="华文楷体" charset="-122"/>
              <a:ea typeface="华文楷体" charset="-122"/>
            </a:endParaRPr>
          </a:p>
        </p:txBody>
      </p:sp>
      <p:sp>
        <p:nvSpPr>
          <p:cNvPr id="76812" name="文本框 3"/>
          <p:cNvSpPr txBox="1"/>
          <p:nvPr/>
        </p:nvSpPr>
        <p:spPr>
          <a:xfrm>
            <a:off x="363220" y="2007235"/>
            <a:ext cx="10361930" cy="4194810"/>
          </a:xfrm>
          <a:prstGeom prst="rect">
            <a:avLst/>
          </a:prstGeom>
          <a:noFill/>
          <a:ln w="9525">
            <a:noFill/>
          </a:ln>
        </p:spPr>
        <p:txBody>
          <a:bodyPr wrap="square" anchor="t" anchorCtr="0">
            <a:spAutoFit/>
          </a:bodyPr>
          <a:p>
            <a:pPr>
              <a:lnSpc>
                <a:spcPts val="4000"/>
              </a:lnSpc>
            </a:pPr>
            <a:r>
              <a:rPr lang="en-US" altLang="zh-CN" sz="2400" b="1" dirty="0">
                <a:latin typeface="楷体" panose="02010609060101010101" charset="-122"/>
                <a:ea typeface="楷体" panose="02010609060101010101" charset="-122"/>
                <a:sym typeface="+mn-ea"/>
              </a:rPr>
              <a:t> </a:t>
            </a:r>
            <a:r>
              <a:rPr lang="en-US" altLang="zh-CN" sz="2400" dirty="0">
                <a:latin typeface="楷体" panose="02010609060101010101" charset="-122"/>
                <a:ea typeface="楷体" panose="02010609060101010101" charset="-122"/>
                <a:sym typeface="+mn-ea"/>
              </a:rPr>
              <a:t> </a:t>
            </a:r>
            <a:r>
              <a:rPr lang="zh-CN" altLang="en-US" sz="2400" dirty="0">
                <a:solidFill>
                  <a:srgbClr val="FF0000"/>
                </a:solidFill>
                <a:latin typeface="楷体" panose="02010609060101010101" charset="-122"/>
                <a:ea typeface="楷体" panose="02010609060101010101" charset="-122"/>
                <a:sym typeface="+mn-ea"/>
              </a:rPr>
              <a:t>低保边缘家庭。</a:t>
            </a:r>
            <a:r>
              <a:rPr lang="zh-CN" altLang="en-US" sz="2400" dirty="0">
                <a:latin typeface="楷体" panose="02010609060101010101" charset="-122"/>
                <a:ea typeface="楷体" panose="02010609060101010101" charset="-122"/>
                <a:sym typeface="+mn-ea"/>
              </a:rPr>
              <a:t>指家庭成员人均收入低于低保标准</a:t>
            </a:r>
            <a:r>
              <a:rPr lang="en-US" altLang="zh-CN" sz="2400" dirty="0">
                <a:latin typeface="楷体" panose="02010609060101010101" charset="-122"/>
                <a:ea typeface="楷体" panose="02010609060101010101" charset="-122"/>
                <a:sym typeface="+mn-ea"/>
              </a:rPr>
              <a:t>1.5</a:t>
            </a:r>
            <a:r>
              <a:rPr lang="zh-CN" altLang="en-US" sz="2400" dirty="0">
                <a:latin typeface="楷体" panose="02010609060101010101" charset="-122"/>
                <a:ea typeface="楷体" panose="02010609060101010101" charset="-122"/>
                <a:sym typeface="+mn-ea"/>
              </a:rPr>
              <a:t>倍，且家庭财产状况符合相关规定的生活困难家庭。</a:t>
            </a:r>
            <a:endParaRPr lang="zh-CN" altLang="en-US" sz="2400" dirty="0">
              <a:latin typeface="楷体" panose="02010609060101010101" charset="-122"/>
              <a:ea typeface="楷体" panose="02010609060101010101" charset="-122"/>
              <a:sym typeface="+mn-ea"/>
            </a:endParaRPr>
          </a:p>
          <a:p>
            <a:pPr>
              <a:lnSpc>
                <a:spcPts val="4000"/>
              </a:lnSpc>
            </a:pPr>
            <a:r>
              <a:rPr lang="zh-CN" altLang="en-US" sz="2400" dirty="0">
                <a:latin typeface="楷体" panose="02010609060101010101" charset="-122"/>
                <a:ea typeface="楷体" panose="02010609060101010101" charset="-122"/>
                <a:sym typeface="+mn-ea"/>
              </a:rPr>
              <a:t> </a:t>
            </a:r>
            <a:r>
              <a:rPr lang="en-US" altLang="zh-CN" sz="2400" dirty="0">
                <a:latin typeface="楷体" panose="02010609060101010101" charset="-122"/>
                <a:ea typeface="楷体" panose="02010609060101010101" charset="-122"/>
                <a:sym typeface="+mn-ea"/>
              </a:rPr>
              <a:t> </a:t>
            </a:r>
            <a:r>
              <a:rPr lang="zh-CN" altLang="en-US" sz="2400" dirty="0">
                <a:solidFill>
                  <a:srgbClr val="FF0000"/>
                </a:solidFill>
                <a:latin typeface="楷体" panose="02010609060101010101" charset="-122"/>
                <a:ea typeface="楷体" panose="02010609060101010101" charset="-122"/>
                <a:sym typeface="+mn-ea"/>
              </a:rPr>
              <a:t>支出型困难家庭。</a:t>
            </a:r>
            <a:r>
              <a:rPr lang="zh-CN" altLang="en-US" sz="2400" dirty="0">
                <a:latin typeface="楷体" panose="02010609060101010101" charset="-122"/>
                <a:ea typeface="楷体" panose="02010609060101010101" charset="-122"/>
                <a:sym typeface="+mn-ea"/>
              </a:rPr>
              <a:t>指家庭人均收入扣减因病、因灾、因残、因意外事故、因子女上学等刚性支出和必要就业成本后低于低保标准</a:t>
            </a:r>
            <a:r>
              <a:rPr lang="en-US" altLang="zh-CN" sz="2400" dirty="0">
                <a:latin typeface="楷体" panose="02010609060101010101" charset="-122"/>
                <a:ea typeface="楷体" panose="02010609060101010101" charset="-122"/>
                <a:sym typeface="+mn-ea"/>
              </a:rPr>
              <a:t>1.5</a:t>
            </a:r>
            <a:r>
              <a:rPr lang="zh-CN" altLang="en-US" sz="2400" dirty="0">
                <a:latin typeface="楷体" panose="02010609060101010101" charset="-122"/>
                <a:ea typeface="楷体" panose="02010609060101010101" charset="-122"/>
                <a:sym typeface="+mn-ea"/>
              </a:rPr>
              <a:t>倍的家庭。</a:t>
            </a:r>
            <a:endParaRPr lang="en-US" altLang="zh-CN" sz="2400" dirty="0">
              <a:latin typeface="楷体" panose="02010609060101010101" charset="-122"/>
              <a:ea typeface="楷体" panose="02010609060101010101" charset="-122"/>
              <a:sym typeface="+mn-ea"/>
            </a:endParaRPr>
          </a:p>
          <a:p>
            <a:pPr>
              <a:lnSpc>
                <a:spcPts val="4000"/>
              </a:lnSpc>
            </a:pPr>
            <a:r>
              <a:rPr lang="en-US" altLang="zh-CN" sz="2400" dirty="0">
                <a:latin typeface="楷体" panose="02010609060101010101" charset="-122"/>
                <a:ea typeface="楷体" panose="02010609060101010101" charset="-122"/>
                <a:sym typeface="+mn-ea"/>
              </a:rPr>
              <a:t>  </a:t>
            </a:r>
            <a:r>
              <a:rPr lang="zh-CN" altLang="en-US" sz="2400" dirty="0">
                <a:latin typeface="楷体" panose="02010609060101010101" charset="-122"/>
                <a:ea typeface="楷体" panose="02010609060101010101" charset="-122"/>
                <a:sym typeface="+mn-ea"/>
              </a:rPr>
              <a:t>根据相关要求：民政部门需将乡村振兴部门认定的</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solidFill>
                  <a:srgbClr val="FF0000"/>
                </a:solidFill>
                <a:latin typeface="楷体" panose="02010609060101010101" charset="-122"/>
                <a:ea typeface="楷体" panose="02010609060101010101" charset="-122"/>
                <a:sym typeface="+mn-ea"/>
              </a:rPr>
              <a:t>脱贫不稳定户</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solidFill>
                  <a:srgbClr val="FF0000"/>
                </a:solidFill>
                <a:latin typeface="楷体" panose="02010609060101010101" charset="-122"/>
                <a:ea typeface="楷体" panose="02010609060101010101" charset="-122"/>
                <a:sym typeface="+mn-ea"/>
              </a:rPr>
              <a:t>、</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solidFill>
                  <a:srgbClr val="FF0000"/>
                </a:solidFill>
                <a:latin typeface="楷体" panose="02010609060101010101" charset="-122"/>
                <a:ea typeface="楷体" panose="02010609060101010101" charset="-122"/>
                <a:sym typeface="+mn-ea"/>
              </a:rPr>
              <a:t>边缘易致贫户</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中未纳入低保、特困的，需纳入</a:t>
            </a:r>
            <a:r>
              <a:rPr lang="zh-CN" altLang="en-US" sz="2400" dirty="0">
                <a:solidFill>
                  <a:srgbClr val="FF0000"/>
                </a:solidFill>
                <a:latin typeface="楷体" panose="02010609060101010101" charset="-122"/>
                <a:ea typeface="楷体" panose="02010609060101010101" charset="-122"/>
                <a:sym typeface="+mn-ea"/>
              </a:rPr>
              <a:t>低保边缘家庭；</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solidFill>
                  <a:srgbClr val="FF0000"/>
                </a:solidFill>
                <a:latin typeface="楷体" panose="02010609060101010101" charset="-122"/>
                <a:ea typeface="楷体" panose="02010609060101010101" charset="-122"/>
                <a:sym typeface="+mn-ea"/>
              </a:rPr>
              <a:t>突发严重困难户</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中未纳入低保、特困的，需纳入</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solidFill>
                  <a:srgbClr val="FF0000"/>
                </a:solidFill>
                <a:latin typeface="楷体" panose="02010609060101010101" charset="-122"/>
                <a:ea typeface="楷体" panose="02010609060101010101" charset="-122"/>
                <a:sym typeface="+mn-ea"/>
              </a:rPr>
              <a:t>支出型困难家庭</a:t>
            </a:r>
            <a:r>
              <a:rPr lang="en-US" altLang="zh-CN" sz="2400" dirty="0">
                <a:solidFill>
                  <a:srgbClr val="FF0000"/>
                </a:solidFill>
                <a:latin typeface="楷体" panose="02010609060101010101" charset="-122"/>
                <a:ea typeface="楷体" panose="02010609060101010101" charset="-122"/>
                <a:sym typeface="+mn-ea"/>
              </a:rPr>
              <a:t>”</a:t>
            </a:r>
            <a:r>
              <a:rPr lang="zh-CN" altLang="en-US" sz="2400" dirty="0">
                <a:latin typeface="楷体" panose="02010609060101010101" charset="-122"/>
                <a:ea typeface="楷体" panose="02010609060101010101" charset="-122"/>
                <a:sym typeface="+mn-ea"/>
              </a:rPr>
              <a:t>。</a:t>
            </a:r>
            <a:endParaRPr lang="zh-CN" altLang="en-US" sz="2400" b="1" dirty="0">
              <a:latin typeface="楷体" panose="02010609060101010101" charset="-122"/>
              <a:ea typeface="楷体" panose="02010609060101010101" charset="-122"/>
              <a:sym typeface="+mn-ea"/>
            </a:endParaRPr>
          </a:p>
          <a:p>
            <a:pPr>
              <a:lnSpc>
                <a:spcPts val="4000"/>
              </a:lnSpc>
            </a:pPr>
            <a:r>
              <a:rPr lang="zh-CN" altLang="en-US" sz="2400" b="1" dirty="0">
                <a:latin typeface="楷体" panose="02010609060101010101" charset="-122"/>
                <a:ea typeface="楷体" panose="02010609060101010101" charset="-122"/>
                <a:sym typeface="+mn-ea"/>
              </a:rPr>
              <a:t> </a:t>
            </a:r>
            <a:r>
              <a:rPr lang="en-US" altLang="zh-CN" sz="2400" b="1" dirty="0">
                <a:latin typeface="楷体" panose="02010609060101010101" charset="-122"/>
                <a:ea typeface="楷体" panose="02010609060101010101" charset="-122"/>
                <a:sym typeface="+mn-ea"/>
              </a:rPr>
              <a:t>  </a:t>
            </a:r>
            <a:endParaRPr lang="zh-CN" sz="2400">
              <a:solidFill>
                <a:srgbClr val="FF0000"/>
              </a:solidFill>
              <a:latin typeface="楷体" panose="02010609060101010101" charset="-122"/>
              <a:ea typeface="楷体" panose="02010609060101010101" charset="-122"/>
            </a:endParaRPr>
          </a:p>
        </p:txBody>
      </p:sp>
      <p:sp>
        <p:nvSpPr>
          <p:cNvPr id="2" name="文本框 1"/>
          <p:cNvSpPr txBox="1"/>
          <p:nvPr/>
        </p:nvSpPr>
        <p:spPr>
          <a:xfrm>
            <a:off x="712470" y="1271270"/>
            <a:ext cx="6761480" cy="583565"/>
          </a:xfrm>
          <a:prstGeom prst="rect">
            <a:avLst/>
          </a:prstGeom>
          <a:noFill/>
        </p:spPr>
        <p:txBody>
          <a:bodyPr wrap="square" rtlCol="0">
            <a:spAutoFit/>
          </a:bodyPr>
          <a:p>
            <a:r>
              <a:rPr lang="zh-CN" altLang="en-US" sz="3200">
                <a:solidFill>
                  <a:schemeClr val="tx1"/>
                </a:solidFill>
              </a:rPr>
              <a:t>低保边缘家庭和支出型困难家庭</a:t>
            </a:r>
            <a:endParaRPr lang="zh-CN" altLang="en-US" sz="3200">
              <a:solidFill>
                <a:schemeClr val="tx1"/>
              </a:solidFill>
            </a:endParaRPr>
          </a:p>
        </p:txBody>
      </p:sp>
      <p:sp>
        <p:nvSpPr>
          <p:cNvPr id="3" name="六角星 2"/>
          <p:cNvSpPr/>
          <p:nvPr/>
        </p:nvSpPr>
        <p:spPr>
          <a:xfrm>
            <a:off x="472440" y="1421130"/>
            <a:ext cx="240030" cy="283210"/>
          </a:xfrm>
          <a:prstGeom prst="star6">
            <a:avLst>
              <a:gd name="adj" fmla="val 28923"/>
              <a:gd name="h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Click="0">
    <p:fade/>
  </p:transition>
</p:sld>
</file>

<file path=ppt/tags/tag1.xml><?xml version="1.0" encoding="utf-8"?>
<p:tagLst xmlns:p="http://schemas.openxmlformats.org/presentationml/2006/main">
  <p:tag name="KSO_WM_UNIT_PLACING_PICTURE_USER_VIEWPORT" val="{&quot;height&quot;:1150.3424713221643,&quot;width&quot;:1189.4160533916693}"/>
</p:tagLst>
</file>

<file path=ppt/tags/tag2.xml><?xml version="1.0" encoding="utf-8"?>
<p:tagLst xmlns:p="http://schemas.openxmlformats.org/presentationml/2006/main">
  <p:tag name="KSO_WM_UNIT_PLACING_PICTURE_USER_VIEWPORT" val="{&quot;height&quot;:2115,&quot;width&quot;:2250}"/>
</p:tagLst>
</file>

<file path=ppt/theme/theme1.xml><?xml version="1.0" encoding="utf-8"?>
<a:theme xmlns:a="http://schemas.openxmlformats.org/drawingml/2006/main" name="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3601</Words>
  <Application>WPS 演示</Application>
  <PresentationFormat>宽屏</PresentationFormat>
  <Paragraphs>316</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9</vt:i4>
      </vt:variant>
      <vt:variant>
        <vt:lpstr>幻灯片标题</vt:lpstr>
      </vt:variant>
      <vt:variant>
        <vt:i4>26</vt:i4>
      </vt:variant>
    </vt:vector>
  </HeadingPairs>
  <TitlesOfParts>
    <vt:vector size="48" baseType="lpstr">
      <vt:lpstr>Arial</vt:lpstr>
      <vt:lpstr>宋体</vt:lpstr>
      <vt:lpstr>Wingdings</vt:lpstr>
      <vt:lpstr>Calibri</vt:lpstr>
      <vt:lpstr>华文中宋</vt:lpstr>
      <vt:lpstr>华文楷体</vt:lpstr>
      <vt:lpstr>华文细黑</vt:lpstr>
      <vt:lpstr>微软雅黑</vt:lpstr>
      <vt:lpstr>Times New Roman</vt:lpstr>
      <vt:lpstr>幼圆</vt:lpstr>
      <vt:lpstr>楷体</vt:lpstr>
      <vt:lpstr>Arial Unicode MS</vt:lpstr>
      <vt:lpstr>仿宋</vt:lpstr>
      <vt:lpstr>书籍进步</vt:lpstr>
      <vt:lpstr>1_书籍进步</vt:lpstr>
      <vt:lpstr>2_书籍进步</vt:lpstr>
      <vt:lpstr>3_书籍进步</vt:lpstr>
      <vt:lpstr>4_书籍进步</vt:lpstr>
      <vt:lpstr>6_书籍进步</vt:lpstr>
      <vt:lpstr>9_书籍进步</vt:lpstr>
      <vt:lpstr>12_书籍进步</vt:lpstr>
      <vt:lpstr>13_书籍进步</vt:lpstr>
      <vt:lpstr>兜底保障政策解读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兜底保障政策解读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忞然</cp:lastModifiedBy>
  <cp:revision>373</cp:revision>
  <dcterms:created xsi:type="dcterms:W3CDTF">2020-10-10T10:08:00Z</dcterms:created>
  <dcterms:modified xsi:type="dcterms:W3CDTF">2021-12-20T00:58:19Z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69173AA25FCB4C5190C436D448D4E952</vt:lpwstr>
  </property>
</Properties>
</file>